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7"/>
  </p:notesMasterIdLst>
  <p:sldIdLst>
    <p:sldId id="257" r:id="rId2"/>
    <p:sldId id="303" r:id="rId3"/>
    <p:sldId id="258" r:id="rId4"/>
    <p:sldId id="259" r:id="rId5"/>
    <p:sldId id="260" r:id="rId6"/>
    <p:sldId id="261" r:id="rId7"/>
    <p:sldId id="262" r:id="rId8"/>
    <p:sldId id="263" r:id="rId9"/>
    <p:sldId id="305" r:id="rId10"/>
    <p:sldId id="264" r:id="rId11"/>
    <p:sldId id="267" r:id="rId12"/>
    <p:sldId id="268" r:id="rId13"/>
    <p:sldId id="304" r:id="rId14"/>
    <p:sldId id="270" r:id="rId15"/>
    <p:sldId id="271" r:id="rId16"/>
    <p:sldId id="256" r:id="rId17"/>
    <p:sldId id="306" r:id="rId18"/>
    <p:sldId id="307" r:id="rId19"/>
    <p:sldId id="308" r:id="rId20"/>
    <p:sldId id="326" r:id="rId21"/>
    <p:sldId id="327" r:id="rId22"/>
    <p:sldId id="319" r:id="rId23"/>
    <p:sldId id="350" r:id="rId24"/>
    <p:sldId id="416" r:id="rId25"/>
    <p:sldId id="329" r:id="rId26"/>
    <p:sldId id="333" r:id="rId27"/>
    <p:sldId id="334" r:id="rId28"/>
    <p:sldId id="335" r:id="rId29"/>
    <p:sldId id="421" r:id="rId30"/>
    <p:sldId id="317" r:id="rId31"/>
    <p:sldId id="339" r:id="rId32"/>
    <p:sldId id="341" r:id="rId33"/>
    <p:sldId id="342" r:id="rId34"/>
    <p:sldId id="340" r:id="rId35"/>
    <p:sldId id="343" r:id="rId36"/>
    <p:sldId id="417" r:id="rId37"/>
    <p:sldId id="418" r:id="rId38"/>
    <p:sldId id="344" r:id="rId39"/>
    <p:sldId id="346" r:id="rId40"/>
    <p:sldId id="273" r:id="rId41"/>
    <p:sldId id="274" r:id="rId42"/>
    <p:sldId id="345" r:id="rId43"/>
    <p:sldId id="347" r:id="rId44"/>
    <p:sldId id="348" r:id="rId45"/>
    <p:sldId id="420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 slide" id="{7C71CDF7-5B5E-4D2A-9DA2-F29AB5D3F700}">
          <p14:sldIdLst>
            <p14:sldId id="257"/>
          </p14:sldIdLst>
        </p14:section>
        <p14:section name="Origin of Project" id="{1218F9D7-9EFD-4FFE-88BC-8F0D515015B0}">
          <p14:sldIdLst>
            <p14:sldId id="303"/>
            <p14:sldId id="258"/>
            <p14:sldId id="259"/>
            <p14:sldId id="260"/>
            <p14:sldId id="261"/>
            <p14:sldId id="262"/>
            <p14:sldId id="263"/>
          </p14:sldIdLst>
        </p14:section>
        <p14:section name="Research Goals &amp; Methods" id="{9A61A630-B9BE-41B1-B536-52F5D9DC4AB5}">
          <p14:sldIdLst>
            <p14:sldId id="305"/>
            <p14:sldId id="264"/>
            <p14:sldId id="267"/>
            <p14:sldId id="268"/>
            <p14:sldId id="304"/>
            <p14:sldId id="270"/>
            <p14:sldId id="271"/>
            <p14:sldId id="256"/>
          </p14:sldIdLst>
        </p14:section>
        <p14:section name="Theory" id="{B989C2A3-3508-42BE-B98E-5979518A1537}">
          <p14:sldIdLst>
            <p14:sldId id="306"/>
            <p14:sldId id="307"/>
            <p14:sldId id="308"/>
            <p14:sldId id="326"/>
            <p14:sldId id="327"/>
            <p14:sldId id="319"/>
            <p14:sldId id="350"/>
            <p14:sldId id="416"/>
            <p14:sldId id="329"/>
            <p14:sldId id="333"/>
            <p14:sldId id="334"/>
            <p14:sldId id="335"/>
            <p14:sldId id="421"/>
            <p14:sldId id="317"/>
            <p14:sldId id="339"/>
            <p14:sldId id="341"/>
            <p14:sldId id="342"/>
            <p14:sldId id="340"/>
            <p14:sldId id="343"/>
            <p14:sldId id="417"/>
            <p14:sldId id="418"/>
            <p14:sldId id="344"/>
          </p14:sldIdLst>
        </p14:section>
        <p14:section name="Advocacy Outputs" id="{DE5218E1-ADB2-4608-9BA9-E41E73D42D7D}">
          <p14:sldIdLst>
            <p14:sldId id="346"/>
            <p14:sldId id="273"/>
            <p14:sldId id="274"/>
            <p14:sldId id="345"/>
          </p14:sldIdLst>
        </p14:section>
        <p14:section name="Research Outputs" id="{7CA9EBF4-8A2E-4DB8-A6DA-A3083372A67F}">
          <p14:sldIdLst>
            <p14:sldId id="347"/>
            <p14:sldId id="348"/>
          </p14:sldIdLst>
        </p14:section>
        <p14:section name="Untitled Section" id="{8C3EA56B-8A01-47E1-A260-4963D4B489FE}">
          <p14:sldIdLst>
            <p14:sldId id="42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EF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69" y="2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BCC95-47F8-48AE-BB83-81927E913794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7DE86-2535-4CD7-8BA9-3CE53C96C5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436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DRAFT REPORT: 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F212D-3498-4E18-A3AF-C20FF9B9856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81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83D1-A6F9-4444-95C9-0177B96DAB57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695A-C98B-425E-8694-47C95FE0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01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83D1-A6F9-4444-95C9-0177B96DAB57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695A-C98B-425E-8694-47C95FE0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66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83D1-A6F9-4444-95C9-0177B96DAB57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695A-C98B-425E-8694-47C95FE0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804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83D1-A6F9-4444-95C9-0177B96DAB57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695A-C98B-425E-8694-47C95FE0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74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83D1-A6F9-4444-95C9-0177B96DAB57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695A-C98B-425E-8694-47C95FE0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493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83D1-A6F9-4444-95C9-0177B96DAB57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695A-C98B-425E-8694-47C95FE0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085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83D1-A6F9-4444-95C9-0177B96DAB57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695A-C98B-425E-8694-47C95FE0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01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83D1-A6F9-4444-95C9-0177B96DAB57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695A-C98B-425E-8694-47C95FE0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59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83D1-A6F9-4444-95C9-0177B96DAB57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695A-C98B-425E-8694-47C95FE0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1551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83D1-A6F9-4444-95C9-0177B96DAB57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695A-C98B-425E-8694-47C95FE0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85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83D1-A6F9-4444-95C9-0177B96DAB57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E695A-C98B-425E-8694-47C95FE0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4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C783D1-A6F9-4444-95C9-0177B96DAB57}" type="datetimeFigureOut">
              <a:rPr lang="en-US" smtClean="0"/>
              <a:t>7/2/2018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BE695A-C98B-425E-8694-47C95FE0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375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5.png"/><Relationship Id="rId1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17" Type="http://schemas.openxmlformats.org/officeDocument/2006/relationships/slide" Target="slide43.xml"/><Relationship Id="rId2" Type="http://schemas.openxmlformats.org/officeDocument/2006/relationships/hyperlink" Target="http://we1s.ucsb.edu/" TargetMode="Externa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slide" Target="slide17.xml"/><Relationship Id="rId5" Type="http://schemas.openxmlformats.org/officeDocument/2006/relationships/slide" Target="slide2.xml"/><Relationship Id="rId1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3.png"/><Relationship Id="rId14" Type="http://schemas.openxmlformats.org/officeDocument/2006/relationships/slide" Target="slide3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4humwhatevery1says.pbworks.com/w/page/104256241/Research%20on%20Topic%20Modeling" TargetMode="External"/><Relationship Id="rId2" Type="http://schemas.openxmlformats.org/officeDocument/2006/relationships/hyperlink" Target="http://mirrormask.english.ucsb.edu:10001/20161105_2310_LAT_WP_2/browser100/#/model/grid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2017/07/17/world/asia/wm-de-bary-dead-columbia-university-sinologist.html?_r=0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www.lostmarble.com/misc/experiments/learning-threejs-master/assets/textures/lensflare/lensflare0_alpha.png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://www.lostmarble.com/misc/experiments/learning-threejs-master/assets/textures/lensflare/lensflare0_alpha.png" TargetMode="Externa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hyperlink" Target="http://previews.123rf.com/images/radub85/radub851303/radub85130300581/18625412-Shopping-Words-Shape-Of-Shopping-Bag-Stock-Vector.jpg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previews.123rf.com/images/radub85/radub851303/radub85130300581/18625412-Shopping-Words-Shape-Of-Shopping-Bag-Stock-Vector.jp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4humwhatevery1says.pbworks.com/w/page/104256241/Research%20on%20Topic%20Modeling" TargetMode="External"/><Relationship Id="rId2" Type="http://schemas.openxmlformats.org/officeDocument/2006/relationships/hyperlink" Target="http://mirrormask.english.ucsb.edu:10001/20161105_2310_LAT_WP_2/browser100/#/model/grid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hyperlink" Target="https://experiments.withgoogle.com/ai/visualizing-high-dimensional-space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we1s.ucsb.edu/" TargetMode="Externa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5.png"/><Relationship Id="rId1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4.png"/><Relationship Id="rId17" Type="http://schemas.openxmlformats.org/officeDocument/2006/relationships/slide" Target="slide43.xml"/><Relationship Id="rId2" Type="http://schemas.openxmlformats.org/officeDocument/2006/relationships/hyperlink" Target="http://we1s.ucsb.edu/" TargetMode="Externa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slide" Target="slide17.xml"/><Relationship Id="rId5" Type="http://schemas.openxmlformats.org/officeDocument/2006/relationships/slide" Target="slide2.xml"/><Relationship Id="rId1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image" Target="../media/image2.png"/><Relationship Id="rId9" Type="http://schemas.openxmlformats.org/officeDocument/2006/relationships/image" Target="../media/image3.png"/><Relationship Id="rId14" Type="http://schemas.openxmlformats.org/officeDocument/2006/relationships/slide" Target="slide3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20.jpe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4692D10D-DA8C-46AF-A2CC-E2C4E1D60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0202" y="-42853"/>
            <a:ext cx="13246201" cy="6943706"/>
          </a:xfrm>
          <a:prstGeom prst="rect">
            <a:avLst/>
          </a:prstGeom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" name="Section Zoom 4">
                <a:extLst>
                  <a:ext uri="{FF2B5EF4-FFF2-40B4-BE49-F238E27FC236}">
                    <a16:creationId xmlns:a16="http://schemas.microsoft.com/office/drawing/2014/main" id="{9E85C909-3B42-443A-9FBF-17D665B765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48829971"/>
                  </p:ext>
                </p:extLst>
              </p:nvPr>
            </p:nvGraphicFramePr>
            <p:xfrm rot="19707547">
              <a:off x="4096793" y="5494254"/>
              <a:ext cx="1393071" cy="783602"/>
            </p:xfrm>
            <a:graphic>
              <a:graphicData uri="http://schemas.microsoft.com/office/powerpoint/2016/sectionzoom">
                <psez:sectionZm>
                  <psez:sectionZmObj sectionId="{1218F9D7-9EFD-4FFE-88BC-8F0D515015B0}">
                    <psez:zmPr id="{B3F50993-AFED-48CB-BF3C-5E250AC6C51C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9707547">
                          <a:off x="0" y="0"/>
                          <a:ext cx="1393071" cy="7836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" name="Section Zoom 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E85C909-3B42-443A-9FBF-17D665B765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9707547">
                <a:off x="4096793" y="5494254"/>
                <a:ext cx="1393071" cy="7836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9" name="Section Zoom 8">
                <a:extLst>
                  <a:ext uri="{FF2B5EF4-FFF2-40B4-BE49-F238E27FC236}">
                    <a16:creationId xmlns:a16="http://schemas.microsoft.com/office/drawing/2014/main" id="{A6D8BA39-EEEF-43E5-95CA-A5CEAB62536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09583728"/>
                  </p:ext>
                </p:extLst>
              </p:nvPr>
            </p:nvGraphicFramePr>
            <p:xfrm rot="19707547">
              <a:off x="5708632" y="5439662"/>
              <a:ext cx="1393071" cy="783602"/>
            </p:xfrm>
            <a:graphic>
              <a:graphicData uri="http://schemas.microsoft.com/office/powerpoint/2016/sectionzoom">
                <psez:sectionZm>
                  <psez:sectionZmObj sectionId="{9A61A630-B9BE-41B1-B536-52F5D9DC4AB5}">
                    <psez:zmPr id="{9FEBDA12-2A3F-402B-A9CA-238DDFB09D4A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9707547">
                          <a:off x="0" y="0"/>
                          <a:ext cx="1393071" cy="7836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9" name="Section Zoom 8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6D8BA39-EEEF-43E5-95CA-A5CEAB6253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9707547">
                <a:off x="5708632" y="5439662"/>
                <a:ext cx="1393071" cy="7836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3" name="Section Zoom 12">
                <a:extLst>
                  <a:ext uri="{FF2B5EF4-FFF2-40B4-BE49-F238E27FC236}">
                    <a16:creationId xmlns:a16="http://schemas.microsoft.com/office/drawing/2014/main" id="{746DB5A7-DE04-4D14-9B5A-A78A78DF571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0836294"/>
                  </p:ext>
                </p:extLst>
              </p:nvPr>
            </p:nvGraphicFramePr>
            <p:xfrm rot="19707547">
              <a:off x="7314441" y="5391894"/>
              <a:ext cx="1393071" cy="783602"/>
            </p:xfrm>
            <a:graphic>
              <a:graphicData uri="http://schemas.microsoft.com/office/powerpoint/2016/sectionzoom">
                <psez:sectionZm>
                  <psez:sectionZmObj sectionId="{B989C2A3-3508-42BE-B98E-5979518A1537}">
                    <psez:zmPr id="{0D03B78C-FE09-4F62-A25E-00A28CD2B07B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9707547">
                          <a:off x="0" y="0"/>
                          <a:ext cx="1393071" cy="7836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3" name="Section Zoom 12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46DB5A7-DE04-4D14-9B5A-A78A78DF57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9707547">
                <a:off x="7314441" y="5391894"/>
                <a:ext cx="1393071" cy="7836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5" name="Section Zoom 14">
                <a:extLst>
                  <a:ext uri="{FF2B5EF4-FFF2-40B4-BE49-F238E27FC236}">
                    <a16:creationId xmlns:a16="http://schemas.microsoft.com/office/drawing/2014/main" id="{E8FB647B-D420-42E7-828D-CCEC2C1B786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803950743"/>
                  </p:ext>
                </p:extLst>
              </p:nvPr>
            </p:nvGraphicFramePr>
            <p:xfrm rot="19707547">
              <a:off x="8904793" y="5350950"/>
              <a:ext cx="1393071" cy="783602"/>
            </p:xfrm>
            <a:graphic>
              <a:graphicData uri="http://schemas.microsoft.com/office/powerpoint/2016/sectionzoom">
                <psez:sectionZm>
                  <psez:sectionZmObj sectionId="{DE5218E1-ADB2-4608-9BA9-E41E73D42D7D}">
                    <psez:zmPr id="{9A9335B2-2480-47F3-AAD8-3ED908DA192E}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9707547">
                          <a:off x="0" y="0"/>
                          <a:ext cx="1393071" cy="7836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5" name="Section Zoom 14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E8FB647B-D420-42E7-828D-CCEC2C1B78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19707547">
                <a:off x="8904793" y="5350950"/>
                <a:ext cx="1393071" cy="7836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7" name="Section Zoom 16">
                <a:extLst>
                  <a:ext uri="{FF2B5EF4-FFF2-40B4-BE49-F238E27FC236}">
                    <a16:creationId xmlns:a16="http://schemas.microsoft.com/office/drawing/2014/main" id="{EB069592-7A79-4E6F-A7AC-615BAB804EB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76346901"/>
                  </p:ext>
                </p:extLst>
              </p:nvPr>
            </p:nvGraphicFramePr>
            <p:xfrm rot="19707547">
              <a:off x="10496955" y="5316830"/>
              <a:ext cx="1393071" cy="783602"/>
            </p:xfrm>
            <a:graphic>
              <a:graphicData uri="http://schemas.microsoft.com/office/powerpoint/2016/sectionzoom">
                <psez:sectionZm>
                  <psez:sectionZmObj sectionId="{7CA9EBF4-8A2E-4DB8-A6DA-A3083372A67F}">
                    <psez:zmPr id="{4009C542-D8F7-40F8-8C0F-CE967062FECB}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9707547">
                          <a:off x="0" y="0"/>
                          <a:ext cx="1393071" cy="7836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7" name="Section Zoom 16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EB069592-7A79-4E6F-A7AC-615BAB804E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19707547">
                <a:off x="10496955" y="5316830"/>
                <a:ext cx="1393071" cy="7836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1148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78B4D3-8EDC-4C11-94E8-68DDDD3119F7}"/>
              </a:ext>
            </a:extLst>
          </p:cNvPr>
          <p:cNvSpPr txBox="1"/>
          <p:nvPr/>
        </p:nvSpPr>
        <p:spPr>
          <a:xfrm>
            <a:off x="5641992" y="218363"/>
            <a:ext cx="4678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/>
              <a:t>Research Goals &amp; Methods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2D1078-9839-4974-A285-93B991B51FAF}"/>
              </a:ext>
            </a:extLst>
          </p:cNvPr>
          <p:cNvSpPr txBox="1"/>
          <p:nvPr/>
        </p:nvSpPr>
        <p:spPr>
          <a:xfrm>
            <a:off x="4699486" y="905256"/>
            <a:ext cx="68533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i="0" dirty="0"/>
              <a:t>Collect a representative national and international big-data corpus of journalistic and other public discourse related to the humanities.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Use topic modeling, word embedding, and other text analysis methods to model themes, frames of discussion, value terms, and rhetoric/narratives of such discourse.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51A006F-673A-48CA-AF07-B62AAB450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7" y="1028700"/>
            <a:ext cx="3619034" cy="300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170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8CF74FB-70BA-473B-AFFA-0640D83EF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48" y="84614"/>
            <a:ext cx="11916383" cy="6632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B27ADD-C276-4A6D-A631-168C2B95E9A0}"/>
              </a:ext>
            </a:extLst>
          </p:cNvPr>
          <p:cNvSpPr txBox="1"/>
          <p:nvPr/>
        </p:nvSpPr>
        <p:spPr>
          <a:xfrm>
            <a:off x="712028" y="678586"/>
            <a:ext cx="95619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/>
              <a:t>Topic model of articles in New York Times mentioning “humanities” in 2014</a:t>
            </a:r>
          </a:p>
        </p:txBody>
      </p:sp>
    </p:spTree>
    <p:extLst>
      <p:ext uri="{BB962C8B-B14F-4D97-AF65-F5344CB8AC3E}">
        <p14:creationId xmlns:p14="http://schemas.microsoft.com/office/powerpoint/2010/main" val="16978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4CC3B8-D850-4F09-8913-E7A62B64A62A}"/>
              </a:ext>
            </a:extLst>
          </p:cNvPr>
          <p:cNvSpPr txBox="1"/>
          <p:nvPr/>
        </p:nvSpPr>
        <p:spPr>
          <a:xfrm>
            <a:off x="2179386" y="5793019"/>
            <a:ext cx="786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i="0" dirty="0"/>
              <a:t>opic model of articles in </a:t>
            </a:r>
            <a:r>
              <a:rPr lang="en-US" dirty="0"/>
              <a:t>Washington Post</a:t>
            </a:r>
            <a:r>
              <a:rPr lang="en-US" i="0" dirty="0"/>
              <a:t> &amp; </a:t>
            </a:r>
            <a:r>
              <a:rPr lang="en-US" dirty="0"/>
              <a:t>Los Angeles Times,</a:t>
            </a:r>
            <a:r>
              <a:rPr lang="en-US" i="0" dirty="0"/>
              <a:t> 2007-2009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CBE68-C2AB-4EAC-8B5C-9053F7C456E4}"/>
              </a:ext>
            </a:extLst>
          </p:cNvPr>
          <p:cNvSpPr txBox="1"/>
          <p:nvPr/>
        </p:nvSpPr>
        <p:spPr>
          <a:xfrm>
            <a:off x="712028" y="678586"/>
            <a:ext cx="5379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/>
              <a:t>Andrew </a:t>
            </a:r>
            <a:r>
              <a:rPr lang="en-US" sz="3200" i="0" dirty="0" err="1"/>
              <a:t>Golstone’s</a:t>
            </a:r>
            <a:r>
              <a:rPr lang="en-US" sz="3200" i="0" dirty="0"/>
              <a:t> dfr-browser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9131FA-20B4-4244-866C-12DEC2918ED0}"/>
              </a:ext>
            </a:extLst>
          </p:cNvPr>
          <p:cNvSpPr txBox="1"/>
          <p:nvPr/>
        </p:nvSpPr>
        <p:spPr>
          <a:xfrm>
            <a:off x="10909895" y="6162670"/>
            <a:ext cx="742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>
                <a:hlinkClick r:id="rId2"/>
              </a:rPr>
              <a:t>Link</a:t>
            </a:r>
            <a:endParaRPr lang="en-US" i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CC3331-4868-4588-AA9D-45BCA3063AF2}"/>
              </a:ext>
            </a:extLst>
          </p:cNvPr>
          <p:cNvSpPr txBox="1"/>
          <p:nvPr/>
        </p:nvSpPr>
        <p:spPr>
          <a:xfrm>
            <a:off x="6831422" y="842400"/>
            <a:ext cx="4436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(</a:t>
            </a:r>
            <a:r>
              <a:rPr lang="es-ES_tradnl" dirty="0" err="1">
                <a:hlinkClick r:id="rId3"/>
              </a:rPr>
              <a:t>other</a:t>
            </a:r>
            <a:r>
              <a:rPr lang="es-ES_tradnl" dirty="0">
                <a:hlinkClick r:id="rId3"/>
              </a:rPr>
              <a:t> </a:t>
            </a:r>
            <a:r>
              <a:rPr lang="es-ES_tradnl" dirty="0" err="1">
                <a:hlinkClick r:id="rId3"/>
              </a:rPr>
              <a:t>topic</a:t>
            </a:r>
            <a:r>
              <a:rPr lang="es-ES_tradnl" dirty="0">
                <a:hlinkClick r:id="rId3"/>
              </a:rPr>
              <a:t> </a:t>
            </a:r>
            <a:r>
              <a:rPr lang="es-ES_tradnl" dirty="0" err="1">
                <a:hlinkClick r:id="rId3"/>
              </a:rPr>
              <a:t>modeling</a:t>
            </a:r>
            <a:r>
              <a:rPr lang="es-ES_tradnl" dirty="0">
                <a:hlinkClick r:id="rId3"/>
              </a:rPr>
              <a:t> </a:t>
            </a:r>
            <a:r>
              <a:rPr lang="es-ES_tradnl" dirty="0" err="1">
                <a:hlinkClick r:id="rId3"/>
              </a:rPr>
              <a:t>platforms</a:t>
            </a:r>
            <a:r>
              <a:rPr lang="es-ES_tradnl" dirty="0">
                <a:hlinkClick r:id="rId3"/>
              </a:rPr>
              <a:t> &amp; interfaces</a:t>
            </a:r>
            <a:r>
              <a:rPr lang="es-ES_tradnl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30723C-F5E5-4A7B-8524-219E008CC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046" y="1263361"/>
            <a:ext cx="4851806" cy="41934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B70F31-D14C-400D-A92D-B05C68823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632" y="1263361"/>
            <a:ext cx="4594118" cy="419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78B4D3-8EDC-4C11-94E8-68DDDD3119F7}"/>
              </a:ext>
            </a:extLst>
          </p:cNvPr>
          <p:cNvSpPr txBox="1"/>
          <p:nvPr/>
        </p:nvSpPr>
        <p:spPr>
          <a:xfrm>
            <a:off x="5641992" y="218363"/>
            <a:ext cx="4678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/>
              <a:t>Research Goals &amp; Methods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42D1078-9839-4974-A285-93B991B51FAF}"/>
              </a:ext>
            </a:extLst>
          </p:cNvPr>
          <p:cNvSpPr txBox="1"/>
          <p:nvPr/>
        </p:nvSpPr>
        <p:spPr>
          <a:xfrm>
            <a:off x="4699486" y="905256"/>
            <a:ext cx="6853348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i="0" dirty="0"/>
              <a:t>Collect a representative national and international big-data corpus of journalistic and other public discourse related to the humanities.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Use topic modeling, word embedding, and other text analysis methods to model themes, frames of discussion, value terms, and rhetoric/narratives of such discourse.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Study the way racial, ethnic, gender, 1st-generation (college or  immigrant), and other groups are positioned by media, or position themselves in the media, in relation to the humanities.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Study the relation between academic disciplinary ideas of the humanities and broader ideas of the humanities in culture.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E51A006F-673A-48CA-AF07-B62AAB450C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277" y="1028700"/>
            <a:ext cx="3619034" cy="300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0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4D9B8648-9783-4040-9E9B-41FC8D74A4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8630" y="929285"/>
            <a:ext cx="5754740" cy="4999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6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upload.wikimedia.org/wikipedia/commons/3/3c/Ilc_9yr_moll4096.png">
            <a:extLst>
              <a:ext uri="{FF2B5EF4-FFF2-40B4-BE49-F238E27FC236}">
                <a16:creationId xmlns:a16="http://schemas.microsoft.com/office/drawing/2014/main" id="{E441C113-2416-4214-80B1-8E91E05DF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0762" y="1318819"/>
            <a:ext cx="8430476" cy="422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ACEAF33-532B-4CA8-8C5F-E656CE0A8237}"/>
              </a:ext>
            </a:extLst>
          </p:cNvPr>
          <p:cNvSpPr txBox="1"/>
          <p:nvPr/>
        </p:nvSpPr>
        <p:spPr>
          <a:xfrm>
            <a:off x="7315200" y="5779827"/>
            <a:ext cx="3685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Comparison with a “Random Corpus”</a:t>
            </a:r>
          </a:p>
        </p:txBody>
      </p:sp>
    </p:spTree>
    <p:extLst>
      <p:ext uri="{BB962C8B-B14F-4D97-AF65-F5344CB8AC3E}">
        <p14:creationId xmlns:p14="http://schemas.microsoft.com/office/powerpoint/2010/main" val="190355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6C4E4BB-022E-4A7A-B867-3144B02D97ED}"/>
              </a:ext>
            </a:extLst>
          </p:cNvPr>
          <p:cNvSpPr/>
          <p:nvPr/>
        </p:nvSpPr>
        <p:spPr>
          <a:xfrm>
            <a:off x="3971500" y="700843"/>
            <a:ext cx="7676865" cy="596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20. Do different ethnic groups hold different conversations about the humanities? Does this differ in the U.S. in comparison with nations abroad? </a:t>
            </a: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14. How does public discussion of the humanities trend over time?</a:t>
            </a: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17. How are the humanities discussed in relation to different gender groups? (e.g. how are women positioned in relation to the humanities versus men?)</a:t>
            </a: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24. What topics tend to coincide with discussions of the humanities? When other topics appear together with the humanities in a text, is their subject matter articulated differently?</a:t>
            </a: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12. What are the main frames, narratives, of scenes in which the humanities are discussed (e.g., an economic frame of view, a political frame of view, a frame of view focused on individual life fulfillment, a cultural arts frame of view, etc.)?</a:t>
            </a: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13. What are important "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synechdoches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 of the humanities in public discourse--i.e., common topics, fields, examples, stories that journalists use to "stand for" the humanities?</a:t>
            </a: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21. Does the discussion of the humanities change across media types? For instance, do TV news reporters report on the humanities differently than radio hosts or newspaper reporters?  </a:t>
            </a: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27. What institutions or disciplines are emphasized in public discourse on the humanities? Which institutions receive attention from sources inside vs. outside academia?</a:t>
            </a: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28. How does the discourse about the humanities engage multiple institutions simultaneously? In a landscape of businesses, politicians and entertainment, where does humanities fit in? One operationalization: does the conversation look different across the sections of the newspaper?</a:t>
            </a:r>
          </a:p>
          <a:p>
            <a:pPr>
              <a:lnSpc>
                <a:spcPct val="107000"/>
              </a:lnSpc>
              <a:spcAft>
                <a:spcPts val="900"/>
              </a:spcAft>
            </a:pP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11. What is the difference, relation, and relative proportion of "background" versus "foreground" discussions of the humanities?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92A9BD-C7BA-4A4A-8D47-00D76F37D670}"/>
              </a:ext>
            </a:extLst>
          </p:cNvPr>
          <p:cNvSpPr txBox="1"/>
          <p:nvPr/>
        </p:nvSpPr>
        <p:spPr>
          <a:xfrm>
            <a:off x="375313" y="700843"/>
            <a:ext cx="3439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Top 10 research questions</a:t>
            </a:r>
          </a:p>
          <a:p>
            <a:r>
              <a:rPr lang="en-US" sz="2000" b="1" dirty="0"/>
              <a:t>the summer team identified</a:t>
            </a:r>
          </a:p>
        </p:txBody>
      </p:sp>
    </p:spTree>
    <p:extLst>
      <p:ext uri="{BB962C8B-B14F-4D97-AF65-F5344CB8AC3E}">
        <p14:creationId xmlns:p14="http://schemas.microsoft.com/office/powerpoint/2010/main" val="327365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5B163-374E-4BA5-B61E-243C9816BC19}"/>
              </a:ext>
            </a:extLst>
          </p:cNvPr>
          <p:cNvSpPr txBox="1"/>
          <p:nvPr/>
        </p:nvSpPr>
        <p:spPr>
          <a:xfrm>
            <a:off x="5021219" y="2520000"/>
            <a:ext cx="21565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5400" dirty="0" err="1"/>
              <a:t>Theory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80254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5B163-374E-4BA5-B61E-243C9816BC19}"/>
              </a:ext>
            </a:extLst>
          </p:cNvPr>
          <p:cNvSpPr txBox="1"/>
          <p:nvPr/>
        </p:nvSpPr>
        <p:spPr>
          <a:xfrm>
            <a:off x="310122" y="2520000"/>
            <a:ext cx="116252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5400" dirty="0" err="1"/>
              <a:t>Theory</a:t>
            </a:r>
            <a:r>
              <a:rPr lang="es-ES_tradnl" sz="5400" dirty="0"/>
              <a:t>/</a:t>
            </a:r>
            <a:r>
              <a:rPr lang="es-ES_tradnl" sz="5400" dirty="0" err="1"/>
              <a:t>Practice</a:t>
            </a:r>
            <a:r>
              <a:rPr lang="es-ES_tradnl" sz="5400" dirty="0"/>
              <a:t> </a:t>
            </a:r>
            <a:r>
              <a:rPr lang="es-ES_tradnl" sz="5400" dirty="0" err="1"/>
              <a:t>Behind</a:t>
            </a:r>
            <a:r>
              <a:rPr lang="es-ES_tradnl" sz="5400" dirty="0"/>
              <a:t> Project </a:t>
            </a:r>
            <a:r>
              <a:rPr lang="es-ES_tradnl" sz="5400" dirty="0" err="1"/>
              <a:t>Methods</a:t>
            </a:r>
            <a:endParaRPr lang="es-ES_tradnl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AE9B1F-2D57-45EB-9A00-6C7B281D1A9E}"/>
              </a:ext>
            </a:extLst>
          </p:cNvPr>
          <p:cNvSpPr txBox="1"/>
          <p:nvPr/>
        </p:nvSpPr>
        <p:spPr>
          <a:xfrm>
            <a:off x="1596582" y="3842327"/>
            <a:ext cx="5710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_tradnl" sz="2800" dirty="0" err="1"/>
              <a:t>Theory</a:t>
            </a:r>
            <a:r>
              <a:rPr lang="es-ES_tradnl" sz="2800" dirty="0"/>
              <a:t>/</a:t>
            </a:r>
            <a:r>
              <a:rPr lang="es-ES_tradnl" sz="2800" dirty="0" err="1"/>
              <a:t>Practice</a:t>
            </a:r>
            <a:r>
              <a:rPr lang="es-ES_tradnl" sz="2800" dirty="0"/>
              <a:t> </a:t>
            </a:r>
            <a:r>
              <a:rPr lang="es-ES_tradnl" sz="2800" dirty="0" err="1"/>
              <a:t>of</a:t>
            </a:r>
            <a:r>
              <a:rPr lang="es-ES_tradnl" sz="2800" dirty="0"/>
              <a:t> </a:t>
            </a:r>
            <a:r>
              <a:rPr lang="es-ES_tradnl" sz="2800" dirty="0" err="1"/>
              <a:t>Intellectual</a:t>
            </a:r>
            <a:r>
              <a:rPr lang="es-ES_tradnl" sz="2800" dirty="0"/>
              <a:t> </a:t>
            </a:r>
            <a:r>
              <a:rPr lang="es-ES_tradnl" sz="2800" dirty="0" err="1"/>
              <a:t>History</a:t>
            </a:r>
            <a:endParaRPr lang="es-ES_tradnl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6E0B274-5CF7-490B-91D9-8B1DC72850F4}"/>
              </a:ext>
            </a:extLst>
          </p:cNvPr>
          <p:cNvSpPr txBox="1"/>
          <p:nvPr/>
        </p:nvSpPr>
        <p:spPr>
          <a:xfrm>
            <a:off x="1596582" y="4632037"/>
            <a:ext cx="6996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_tradnl" sz="2800" dirty="0" err="1"/>
              <a:t>Theory</a:t>
            </a:r>
            <a:r>
              <a:rPr lang="es-ES_tradnl" sz="2800" dirty="0"/>
              <a:t>/</a:t>
            </a:r>
            <a:r>
              <a:rPr lang="es-ES_tradnl" sz="2800" dirty="0" err="1"/>
              <a:t>Practice</a:t>
            </a:r>
            <a:r>
              <a:rPr lang="es-ES_tradnl" sz="2800" dirty="0"/>
              <a:t> </a:t>
            </a:r>
            <a:r>
              <a:rPr lang="es-ES_tradnl" sz="2800" dirty="0" err="1"/>
              <a:t>of</a:t>
            </a:r>
            <a:r>
              <a:rPr lang="es-ES_tradnl" sz="2800" dirty="0"/>
              <a:t> a “</a:t>
            </a:r>
            <a:r>
              <a:rPr lang="es-ES_tradnl" sz="2800" dirty="0" err="1"/>
              <a:t>Representative</a:t>
            </a:r>
            <a:r>
              <a:rPr lang="es-ES_tradnl" sz="2800" dirty="0"/>
              <a:t>” Corpus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C45F26A-8F60-4A88-87A8-DB64578A5AB4}"/>
              </a:ext>
            </a:extLst>
          </p:cNvPr>
          <p:cNvSpPr txBox="1"/>
          <p:nvPr/>
        </p:nvSpPr>
        <p:spPr>
          <a:xfrm>
            <a:off x="1596582" y="5421746"/>
            <a:ext cx="10006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_tradnl" sz="2800" dirty="0" err="1"/>
              <a:t>Theory</a:t>
            </a:r>
            <a:r>
              <a:rPr lang="es-ES_tradnl" sz="2800" dirty="0"/>
              <a:t>/</a:t>
            </a:r>
            <a:r>
              <a:rPr lang="es-ES_tradnl" sz="2800" dirty="0" err="1"/>
              <a:t>Practice</a:t>
            </a:r>
            <a:r>
              <a:rPr lang="es-ES_tradnl" sz="2800" dirty="0"/>
              <a:t> </a:t>
            </a:r>
            <a:r>
              <a:rPr lang="es-ES_tradnl" sz="2800" dirty="0" err="1"/>
              <a:t>of</a:t>
            </a:r>
            <a:r>
              <a:rPr lang="es-ES_tradnl" sz="2800" dirty="0"/>
              <a:t> Open, Reproducible Digital </a:t>
            </a:r>
            <a:r>
              <a:rPr lang="es-ES_tradnl" sz="2800" dirty="0" err="1"/>
              <a:t>Humanities</a:t>
            </a:r>
            <a:r>
              <a:rPr lang="es-ES_tradnl" sz="2800" dirty="0"/>
              <a:t> </a:t>
            </a:r>
            <a:r>
              <a:rPr lang="es-ES_tradnl" sz="2800" dirty="0" err="1"/>
              <a:t>Research</a:t>
            </a: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2503379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F60429-C0EB-4771-887C-A0D7306C3BA3}"/>
              </a:ext>
            </a:extLst>
          </p:cNvPr>
          <p:cNvSpPr txBox="1"/>
          <p:nvPr/>
        </p:nvSpPr>
        <p:spPr>
          <a:xfrm>
            <a:off x="201891" y="120071"/>
            <a:ext cx="7286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_tradnl" sz="3600" dirty="0" err="1"/>
              <a:t>Theory</a:t>
            </a:r>
            <a:r>
              <a:rPr lang="es-ES_tradnl" sz="3600" dirty="0"/>
              <a:t>/</a:t>
            </a:r>
            <a:r>
              <a:rPr lang="es-ES_tradnl" sz="3600" dirty="0" err="1"/>
              <a:t>Practice</a:t>
            </a:r>
            <a:r>
              <a:rPr lang="es-ES_tradnl" sz="3600" dirty="0"/>
              <a:t> </a:t>
            </a:r>
            <a:r>
              <a:rPr lang="es-ES_tradnl" sz="3600" dirty="0" err="1"/>
              <a:t>of</a:t>
            </a:r>
            <a:r>
              <a:rPr lang="es-ES_tradnl" sz="3600" dirty="0"/>
              <a:t> </a:t>
            </a:r>
            <a:r>
              <a:rPr lang="es-ES_tradnl" sz="3600" dirty="0" err="1"/>
              <a:t>Intellectual</a:t>
            </a:r>
            <a:r>
              <a:rPr lang="es-ES_tradnl" sz="3600" dirty="0"/>
              <a:t> </a:t>
            </a:r>
            <a:r>
              <a:rPr lang="es-ES_tradnl" sz="3600" dirty="0" err="1"/>
              <a:t>History</a:t>
            </a:r>
            <a:endParaRPr lang="es-ES_tradnl" sz="3600" dirty="0"/>
          </a:p>
        </p:txBody>
      </p:sp>
      <p:sp>
        <p:nvSpPr>
          <p:cNvPr id="4" name="TextBox 6">
            <a:extLst>
              <a:ext uri="{FF2B5EF4-FFF2-40B4-BE49-F238E27FC236}">
                <a16:creationId xmlns:a16="http://schemas.microsoft.com/office/drawing/2014/main" id="{19218ED1-CC0F-4B47-8B68-4384A2F8B6B9}"/>
              </a:ext>
            </a:extLst>
          </p:cNvPr>
          <p:cNvSpPr txBox="1"/>
          <p:nvPr/>
        </p:nvSpPr>
        <p:spPr>
          <a:xfrm>
            <a:off x="4987216" y="2370177"/>
            <a:ext cx="23099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dirty="0">
                <a:solidFill>
                  <a:schemeClr val="bg2">
                    <a:lumMod val="20000"/>
                    <a:lumOff val="80000"/>
                  </a:schemeClr>
                </a:solidFill>
              </a:rPr>
              <a:t>Geist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30D1EF-9935-4DCE-96E1-31A0AA92DBAC}"/>
              </a:ext>
            </a:extLst>
          </p:cNvPr>
          <p:cNvCxnSpPr/>
          <p:nvPr/>
        </p:nvCxnSpPr>
        <p:spPr>
          <a:xfrm>
            <a:off x="341745" y="766402"/>
            <a:ext cx="11406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F51969C-66B0-4BEC-BBB9-EB802938964B}"/>
              </a:ext>
            </a:extLst>
          </p:cNvPr>
          <p:cNvSpPr txBox="1"/>
          <p:nvPr/>
        </p:nvSpPr>
        <p:spPr>
          <a:xfrm>
            <a:off x="5299200" y="5176800"/>
            <a:ext cx="3823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i="1" dirty="0" err="1"/>
              <a:t>Geistesgeschichte</a:t>
            </a:r>
            <a:r>
              <a:rPr lang="es-ES_tradnl" i="1" dirty="0"/>
              <a:t> </a:t>
            </a:r>
            <a:r>
              <a:rPr lang="es-ES_tradnl" dirty="0"/>
              <a:t>and</a:t>
            </a:r>
            <a:r>
              <a:rPr lang="es-ES_tradnl" i="1" dirty="0"/>
              <a:t> </a:t>
            </a:r>
            <a:r>
              <a:rPr lang="es-ES_tradnl" i="1" dirty="0" err="1"/>
              <a:t>Wissenschaften</a:t>
            </a:r>
            <a:endParaRPr lang="es-ES_tradnl" i="1" dirty="0"/>
          </a:p>
        </p:txBody>
      </p:sp>
    </p:spTree>
    <p:extLst>
      <p:ext uri="{BB962C8B-B14F-4D97-AF65-F5344CB8AC3E}">
        <p14:creationId xmlns:p14="http://schemas.microsoft.com/office/powerpoint/2010/main" val="10182034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5B163-374E-4BA5-B61E-243C9816BC19}"/>
              </a:ext>
            </a:extLst>
          </p:cNvPr>
          <p:cNvSpPr txBox="1"/>
          <p:nvPr/>
        </p:nvSpPr>
        <p:spPr>
          <a:xfrm>
            <a:off x="3736800" y="2520000"/>
            <a:ext cx="47725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5400" dirty="0" err="1"/>
              <a:t>Origin</a:t>
            </a:r>
            <a:r>
              <a:rPr lang="es-ES_tradnl" sz="5400" dirty="0"/>
              <a:t> </a:t>
            </a:r>
            <a:r>
              <a:rPr lang="es-ES_tradnl" sz="5400" dirty="0" err="1"/>
              <a:t>of</a:t>
            </a:r>
            <a:r>
              <a:rPr lang="es-ES_tradnl" sz="5400" dirty="0"/>
              <a:t> Project</a:t>
            </a:r>
          </a:p>
        </p:txBody>
      </p:sp>
    </p:spTree>
    <p:extLst>
      <p:ext uri="{BB962C8B-B14F-4D97-AF65-F5344CB8AC3E}">
        <p14:creationId xmlns:p14="http://schemas.microsoft.com/office/powerpoint/2010/main" val="15632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52754" y="972940"/>
            <a:ext cx="641405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Arthur O. Lovejoy </a:t>
            </a:r>
            <a:r>
              <a:rPr lang="en-US" dirty="0"/>
              <a:t>(1936), p. 3:</a:t>
            </a:r>
          </a:p>
          <a:p>
            <a:endParaRPr lang="en-US" dirty="0"/>
          </a:p>
          <a:p>
            <a:r>
              <a:rPr lang="en-US" sz="2000" dirty="0"/>
              <a:t>[History of idea’s] initial procedure may be said — though the parallel has its dangers — to be somewhat analogous to that of </a:t>
            </a:r>
            <a:r>
              <a:rPr lang="en-US" sz="2000" dirty="0">
                <a:solidFill>
                  <a:srgbClr val="FF0000"/>
                </a:solidFill>
              </a:rPr>
              <a:t>analytic chemistry</a:t>
            </a:r>
            <a:r>
              <a:rPr lang="en-US" sz="2000" dirty="0"/>
              <a:t>. In dealing with the history of philosophical doctrines, for example, it cuts into the hard-and-fast individual systems and, for its own purposes, breaks them up into their </a:t>
            </a:r>
            <a:r>
              <a:rPr lang="en-US" sz="2000" dirty="0">
                <a:solidFill>
                  <a:srgbClr val="FF0000"/>
                </a:solidFill>
              </a:rPr>
              <a:t>component elements</a:t>
            </a:r>
            <a:r>
              <a:rPr lang="en-US" sz="2000" dirty="0"/>
              <a:t>, into what may be called their </a:t>
            </a:r>
            <a:r>
              <a:rPr lang="en-US" sz="2000" dirty="0">
                <a:solidFill>
                  <a:srgbClr val="FF0000"/>
                </a:solidFill>
              </a:rPr>
              <a:t>unit-ideas</a:t>
            </a:r>
            <a:r>
              <a:rPr lang="en-US" sz="2000" dirty="0"/>
              <a:t>. The total body of doctrine of any philosopher or school is almost always </a:t>
            </a:r>
            <a:r>
              <a:rPr lang="en-US" sz="2000" dirty="0">
                <a:solidFill>
                  <a:srgbClr val="FF0000"/>
                </a:solidFill>
              </a:rPr>
              <a:t>a complex and heterogeneous aggregate</a:t>
            </a:r>
            <a:r>
              <a:rPr lang="en-US" sz="2000" dirty="0"/>
              <a:t> — and often in ways which the philosopher himself does not suspect. It is not only a compound but </a:t>
            </a:r>
            <a:r>
              <a:rPr lang="en-US" sz="2000" dirty="0">
                <a:solidFill>
                  <a:srgbClr val="FF0000"/>
                </a:solidFill>
              </a:rPr>
              <a:t>an unstable compound</a:t>
            </a:r>
            <a:r>
              <a:rPr lang="en-US" sz="2000" dirty="0"/>
              <a:t>, though, age after age, each new philosopher usually forgets this melancholy truth. One of the results of the quest of the unit-ideas in such a compound is, I think, bound to be a livelier sense of the fact that </a:t>
            </a:r>
            <a:r>
              <a:rPr lang="en-US" sz="2000" dirty="0">
                <a:solidFill>
                  <a:srgbClr val="FF0000"/>
                </a:solidFill>
              </a:rPr>
              <a:t>most philosophic systems are original or distinctive rather in their patterns than in their components</a:t>
            </a:r>
            <a:r>
              <a:rPr lang="en-US" sz="2000" dirty="0"/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9888" y="1060704"/>
            <a:ext cx="2704684" cy="41513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F7831347-ED07-473A-B2A7-F7E42184060B}"/>
              </a:ext>
            </a:extLst>
          </p:cNvPr>
          <p:cNvSpPr txBox="1"/>
          <p:nvPr/>
        </p:nvSpPr>
        <p:spPr>
          <a:xfrm>
            <a:off x="201891" y="120071"/>
            <a:ext cx="7286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_tradnl" sz="3600" dirty="0" err="1"/>
              <a:t>Theory</a:t>
            </a:r>
            <a:r>
              <a:rPr lang="es-ES_tradnl" sz="3600" dirty="0"/>
              <a:t>/</a:t>
            </a:r>
            <a:r>
              <a:rPr lang="es-ES_tradnl" sz="3600" dirty="0" err="1"/>
              <a:t>Practice</a:t>
            </a:r>
            <a:r>
              <a:rPr lang="es-ES_tradnl" sz="3600" dirty="0"/>
              <a:t> </a:t>
            </a:r>
            <a:r>
              <a:rPr lang="es-ES_tradnl" sz="3600" dirty="0" err="1"/>
              <a:t>of</a:t>
            </a:r>
            <a:r>
              <a:rPr lang="es-ES_tradnl" sz="3600" dirty="0"/>
              <a:t> </a:t>
            </a:r>
            <a:r>
              <a:rPr lang="es-ES_tradnl" sz="3600" dirty="0" err="1"/>
              <a:t>Intellectual</a:t>
            </a:r>
            <a:r>
              <a:rPr lang="es-ES_tradnl" sz="3600" dirty="0"/>
              <a:t> </a:t>
            </a:r>
            <a:r>
              <a:rPr lang="es-ES_tradnl" sz="3600" dirty="0" err="1"/>
              <a:t>History</a:t>
            </a:r>
            <a:endParaRPr lang="es-ES_tradnl" sz="3600" dirty="0"/>
          </a:p>
        </p:txBody>
      </p:sp>
      <p:cxnSp>
        <p:nvCxnSpPr>
          <p:cNvPr id="8" name="Straight Connector 5">
            <a:extLst>
              <a:ext uri="{FF2B5EF4-FFF2-40B4-BE49-F238E27FC236}">
                <a16:creationId xmlns:a16="http://schemas.microsoft.com/office/drawing/2014/main" id="{EDBB4438-C4CB-4F83-80E9-EB4F9CFCA558}"/>
              </a:ext>
            </a:extLst>
          </p:cNvPr>
          <p:cNvCxnSpPr/>
          <p:nvPr/>
        </p:nvCxnSpPr>
        <p:spPr>
          <a:xfrm>
            <a:off x="341745" y="766402"/>
            <a:ext cx="11406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43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ecx.images-amazon.com/images/I/51kJ7lD7UcL._SX331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961" y="1062535"/>
            <a:ext cx="2770533" cy="4151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16060" y="5214176"/>
            <a:ext cx="64140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Peter de </a:t>
            </a:r>
            <a:r>
              <a:rPr lang="en-US" sz="2200" b="1" dirty="0" err="1"/>
              <a:t>Bolla</a:t>
            </a:r>
            <a:r>
              <a:rPr lang="en-US" sz="2200" b="1" dirty="0"/>
              <a:t> </a:t>
            </a:r>
            <a:r>
              <a:rPr lang="en-US" dirty="0"/>
              <a:t>(2013)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061" y="1062535"/>
            <a:ext cx="6455039" cy="14034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5061" y="2572419"/>
            <a:ext cx="3773122" cy="39523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2">
            <a:extLst>
              <a:ext uri="{FF2B5EF4-FFF2-40B4-BE49-F238E27FC236}">
                <a16:creationId xmlns:a16="http://schemas.microsoft.com/office/drawing/2014/main" id="{74F170FD-9A60-444F-B27C-463F4F7E73BF}"/>
              </a:ext>
            </a:extLst>
          </p:cNvPr>
          <p:cNvSpPr txBox="1"/>
          <p:nvPr/>
        </p:nvSpPr>
        <p:spPr>
          <a:xfrm>
            <a:off x="201891" y="120071"/>
            <a:ext cx="7286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_tradnl" sz="3600" dirty="0" err="1"/>
              <a:t>Theory</a:t>
            </a:r>
            <a:r>
              <a:rPr lang="es-ES_tradnl" sz="3600" dirty="0"/>
              <a:t>/</a:t>
            </a:r>
            <a:r>
              <a:rPr lang="es-ES_tradnl" sz="3600" dirty="0" err="1"/>
              <a:t>Practice</a:t>
            </a:r>
            <a:r>
              <a:rPr lang="es-ES_tradnl" sz="3600" dirty="0"/>
              <a:t> </a:t>
            </a:r>
            <a:r>
              <a:rPr lang="es-ES_tradnl" sz="3600" dirty="0" err="1"/>
              <a:t>of</a:t>
            </a:r>
            <a:r>
              <a:rPr lang="es-ES_tradnl" sz="3600" dirty="0"/>
              <a:t> </a:t>
            </a:r>
            <a:r>
              <a:rPr lang="es-ES_tradnl" sz="3600" dirty="0" err="1"/>
              <a:t>Intellectual</a:t>
            </a:r>
            <a:r>
              <a:rPr lang="es-ES_tradnl" sz="3600" dirty="0"/>
              <a:t> </a:t>
            </a:r>
            <a:r>
              <a:rPr lang="es-ES_tradnl" sz="3600" dirty="0" err="1"/>
              <a:t>History</a:t>
            </a:r>
            <a:endParaRPr lang="es-ES_tradnl" sz="3600" dirty="0"/>
          </a:p>
        </p:txBody>
      </p:sp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1F41DD1D-19D7-4368-9DCB-D3E8CE41B411}"/>
              </a:ext>
            </a:extLst>
          </p:cNvPr>
          <p:cNvCxnSpPr/>
          <p:nvPr/>
        </p:nvCxnSpPr>
        <p:spPr>
          <a:xfrm>
            <a:off x="341745" y="766402"/>
            <a:ext cx="11406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">
            <a:extLst>
              <a:ext uri="{FF2B5EF4-FFF2-40B4-BE49-F238E27FC236}">
                <a16:creationId xmlns:a16="http://schemas.microsoft.com/office/drawing/2014/main" id="{C75AA8D1-BAF0-435B-8B58-17762AE9684B}"/>
              </a:ext>
            </a:extLst>
          </p:cNvPr>
          <p:cNvSpPr/>
          <p:nvPr/>
        </p:nvSpPr>
        <p:spPr>
          <a:xfrm>
            <a:off x="8722650" y="2955442"/>
            <a:ext cx="30260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i="0" dirty="0"/>
              <a:t>Cambridge Concept Lab</a:t>
            </a:r>
          </a:p>
        </p:txBody>
      </p:sp>
    </p:spTree>
    <p:extLst>
      <p:ext uri="{BB962C8B-B14F-4D97-AF65-F5344CB8AC3E}">
        <p14:creationId xmlns:p14="http://schemas.microsoft.com/office/powerpoint/2010/main" val="2678986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0837" y="1624219"/>
            <a:ext cx="3976260" cy="2884222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BD54F757-DD5B-489C-B606-8B2AA2BBF569}"/>
              </a:ext>
            </a:extLst>
          </p:cNvPr>
          <p:cNvSpPr txBox="1"/>
          <p:nvPr/>
        </p:nvSpPr>
        <p:spPr>
          <a:xfrm>
            <a:off x="201891" y="120071"/>
            <a:ext cx="7286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_tradnl" sz="3600" dirty="0" err="1"/>
              <a:t>Theory</a:t>
            </a:r>
            <a:r>
              <a:rPr lang="es-ES_tradnl" sz="3600" dirty="0"/>
              <a:t>/</a:t>
            </a:r>
            <a:r>
              <a:rPr lang="es-ES_tradnl" sz="3600" dirty="0" err="1"/>
              <a:t>Practice</a:t>
            </a:r>
            <a:r>
              <a:rPr lang="es-ES_tradnl" sz="3600" dirty="0"/>
              <a:t> </a:t>
            </a:r>
            <a:r>
              <a:rPr lang="es-ES_tradnl" sz="3600" dirty="0" err="1"/>
              <a:t>of</a:t>
            </a:r>
            <a:r>
              <a:rPr lang="es-ES_tradnl" sz="3600" dirty="0"/>
              <a:t> </a:t>
            </a:r>
            <a:r>
              <a:rPr lang="es-ES_tradnl" sz="3600" dirty="0" err="1"/>
              <a:t>Intellectual</a:t>
            </a:r>
            <a:r>
              <a:rPr lang="es-ES_tradnl" sz="3600" dirty="0"/>
              <a:t> </a:t>
            </a:r>
            <a:r>
              <a:rPr lang="es-ES_tradnl" sz="3600" dirty="0" err="1"/>
              <a:t>History</a:t>
            </a:r>
            <a:endParaRPr lang="es-ES_tradnl" sz="36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871FD8-61DF-44FC-8C6B-A36DCFCF69F0}"/>
              </a:ext>
            </a:extLst>
          </p:cNvPr>
          <p:cNvCxnSpPr/>
          <p:nvPr/>
        </p:nvCxnSpPr>
        <p:spPr>
          <a:xfrm>
            <a:off x="341745" y="766402"/>
            <a:ext cx="11406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589F5C9-7C09-48B1-A028-204CF0BA6C44}"/>
              </a:ext>
            </a:extLst>
          </p:cNvPr>
          <p:cNvSpPr txBox="1"/>
          <p:nvPr/>
        </p:nvSpPr>
        <p:spPr>
          <a:xfrm>
            <a:off x="201891" y="929692"/>
            <a:ext cx="3153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800" dirty="0"/>
              <a:t>“Digital </a:t>
            </a:r>
            <a:r>
              <a:rPr lang="es-ES_tradnl" sz="2800" dirty="0" err="1"/>
              <a:t>Humanities</a:t>
            </a:r>
            <a:r>
              <a:rPr lang="es-ES_tradnl" sz="2800" dirty="0"/>
              <a:t>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6F4BFA-569B-475A-A306-4676884B8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623" y="3949691"/>
            <a:ext cx="2470031" cy="194794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D62892-B8E6-4CE4-A408-A2A3D1A7D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623" y="1624219"/>
            <a:ext cx="2478806" cy="20795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565CBF-43F1-4F08-994E-B49B5B3869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4765" y="1624219"/>
            <a:ext cx="2821703" cy="38404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CAA063-3450-46F3-BB01-26683BD2D411}"/>
              </a:ext>
            </a:extLst>
          </p:cNvPr>
          <p:cNvSpPr txBox="1"/>
          <p:nvPr/>
        </p:nvSpPr>
        <p:spPr>
          <a:xfrm>
            <a:off x="624487" y="5921935"/>
            <a:ext cx="2130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Stanford </a:t>
            </a:r>
            <a:r>
              <a:rPr lang="es-ES_tradnl" dirty="0" err="1"/>
              <a:t>Literary</a:t>
            </a:r>
            <a:r>
              <a:rPr lang="es-ES_tradnl" dirty="0"/>
              <a:t> </a:t>
            </a:r>
            <a:r>
              <a:rPr lang="es-ES_tradnl" dirty="0" err="1"/>
              <a:t>Lab</a:t>
            </a:r>
            <a:endParaRPr lang="es-ES_tradnl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F55480B-6CEC-406D-AB10-4E6562C53CF9}"/>
              </a:ext>
            </a:extLst>
          </p:cNvPr>
          <p:cNvSpPr txBox="1"/>
          <p:nvPr/>
        </p:nvSpPr>
        <p:spPr>
          <a:xfrm>
            <a:off x="3941614" y="5485227"/>
            <a:ext cx="31957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/>
              <a:t>Dan </a:t>
            </a:r>
            <a:r>
              <a:rPr lang="es-ES_tradnl" dirty="0" err="1"/>
              <a:t>Baciu</a:t>
            </a:r>
            <a:r>
              <a:rPr lang="es-ES_tradnl" dirty="0"/>
              <a:t>, “</a:t>
            </a:r>
            <a:r>
              <a:rPr lang="es-ES_tradnl" dirty="0" err="1"/>
              <a:t>The</a:t>
            </a:r>
            <a:r>
              <a:rPr lang="es-ES_tradnl" dirty="0"/>
              <a:t> Chicago </a:t>
            </a:r>
            <a:r>
              <a:rPr lang="es-ES_tradnl" dirty="0" err="1"/>
              <a:t>School</a:t>
            </a:r>
            <a:r>
              <a:rPr lang="es-ES_tradnl" dirty="0"/>
              <a:t>: </a:t>
            </a:r>
            <a:r>
              <a:rPr lang="es-ES_tradnl" dirty="0" err="1"/>
              <a:t>Evolving</a:t>
            </a:r>
            <a:r>
              <a:rPr lang="es-ES_tradnl" dirty="0"/>
              <a:t> </a:t>
            </a:r>
            <a:r>
              <a:rPr lang="es-ES_tradnl" dirty="0" err="1"/>
              <a:t>Systems</a:t>
            </a:r>
            <a:r>
              <a:rPr lang="es-ES_tradnl" dirty="0"/>
              <a:t> </a:t>
            </a:r>
            <a:r>
              <a:rPr lang="es-ES_tradnl" dirty="0" err="1"/>
              <a:t>of</a:t>
            </a:r>
            <a:r>
              <a:rPr lang="es-ES_tradnl" dirty="0"/>
              <a:t> </a:t>
            </a:r>
            <a:r>
              <a:rPr lang="es-ES_tradnl" dirty="0" err="1"/>
              <a:t>Value</a:t>
            </a:r>
            <a:r>
              <a:rPr lang="es-ES_tradnl" dirty="0"/>
              <a:t>”</a:t>
            </a:r>
          </a:p>
          <a:p>
            <a:pPr algn="r"/>
            <a:r>
              <a:rPr lang="es-ES_tradnl" sz="1400" dirty="0"/>
              <a:t>(HTRC ACS </a:t>
            </a:r>
            <a:r>
              <a:rPr lang="es-ES_tradnl" sz="1400" dirty="0" err="1"/>
              <a:t>Report</a:t>
            </a:r>
            <a:r>
              <a:rPr lang="es-ES_tradnl" sz="1400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F72D3AF-D5E6-400E-83A3-1E15ECC805D6}"/>
              </a:ext>
            </a:extLst>
          </p:cNvPr>
          <p:cNvSpPr txBox="1"/>
          <p:nvPr/>
        </p:nvSpPr>
        <p:spPr>
          <a:xfrm>
            <a:off x="7626164" y="4517334"/>
            <a:ext cx="2795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i="1" dirty="0" err="1"/>
              <a:t>Journal</a:t>
            </a:r>
            <a:r>
              <a:rPr lang="es-ES_tradnl" i="1" dirty="0"/>
              <a:t> </a:t>
            </a:r>
            <a:r>
              <a:rPr lang="es-ES_tradnl" i="1" dirty="0" err="1"/>
              <a:t>of</a:t>
            </a:r>
            <a:r>
              <a:rPr lang="es-ES_tradnl" i="1" dirty="0"/>
              <a:t> Cultural </a:t>
            </a:r>
            <a:r>
              <a:rPr lang="es-ES_tradnl" i="1" dirty="0" err="1"/>
              <a:t>Analytics</a:t>
            </a:r>
            <a:endParaRPr lang="es-ES_tradnl" i="1" dirty="0"/>
          </a:p>
        </p:txBody>
      </p:sp>
    </p:spTree>
    <p:extLst>
      <p:ext uri="{BB962C8B-B14F-4D97-AF65-F5344CB8AC3E}">
        <p14:creationId xmlns:p14="http://schemas.microsoft.com/office/powerpoint/2010/main" val="177441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90050" y="1317797"/>
            <a:ext cx="116531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Geist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08564" y="4134374"/>
            <a:ext cx="1968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Structure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55369" y="2280092"/>
            <a:ext cx="3384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History of Ideas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21238" y="3235598"/>
            <a:ext cx="1177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Form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09869" y="3298994"/>
            <a:ext cx="203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Discourse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90057" y="2603258"/>
            <a:ext cx="2056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</a:rPr>
              <a:t>Mentalité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1350" y="3792678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Habitus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11964" y="4610867"/>
            <a:ext cx="1590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Culture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77772" y="1510127"/>
            <a:ext cx="1837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Ideology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85948" y="5732254"/>
            <a:ext cx="37212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Digital Humanities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(cultural analytics)</a:t>
            </a:r>
          </a:p>
        </p:txBody>
      </p:sp>
      <p:pic>
        <p:nvPicPr>
          <p:cNvPr id="13" name="Picture 2" descr="http://www.lostmarble.com/misc/experiments/learning-threejs-master/assets/textures/lensflare/lensflare0_alpha.png">
            <a:hlinkClick r:id="rId2"/>
            <a:extLst>
              <a:ext uri="{FF2B5EF4-FFF2-40B4-BE49-F238E27FC236}">
                <a16:creationId xmlns:a16="http://schemas.microsoft.com/office/drawing/2014/main" id="{152C78DE-E13E-4EC7-AD60-9F410609C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" y="-217536"/>
            <a:ext cx="2724753" cy="272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lostmarble.com/misc/experiments/learning-threejs-master/assets/textures/lensflare/lensflare0_alpha.png">
            <a:hlinkClick r:id="rId2"/>
            <a:extLst>
              <a:ext uri="{FF2B5EF4-FFF2-40B4-BE49-F238E27FC236}">
                <a16:creationId xmlns:a16="http://schemas.microsoft.com/office/drawing/2014/main" id="{7F18EA64-9833-4AED-BD2E-5A5011C01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32" y="4081048"/>
            <a:ext cx="2724753" cy="272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FE9C25D3-CECE-47E3-B64F-C6A1387BFFED}"/>
              </a:ext>
            </a:extLst>
          </p:cNvPr>
          <p:cNvSpPr txBox="1"/>
          <p:nvPr/>
        </p:nvSpPr>
        <p:spPr>
          <a:xfrm>
            <a:off x="201891" y="120071"/>
            <a:ext cx="7286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_tradnl" sz="3600" dirty="0" err="1"/>
              <a:t>Theory</a:t>
            </a:r>
            <a:r>
              <a:rPr lang="es-ES_tradnl" sz="3600" dirty="0"/>
              <a:t>/</a:t>
            </a:r>
            <a:r>
              <a:rPr lang="es-ES_tradnl" sz="3600" dirty="0" err="1"/>
              <a:t>Practice</a:t>
            </a:r>
            <a:r>
              <a:rPr lang="es-ES_tradnl" sz="3600" dirty="0"/>
              <a:t> </a:t>
            </a:r>
            <a:r>
              <a:rPr lang="es-ES_tradnl" sz="3600" dirty="0" err="1"/>
              <a:t>of</a:t>
            </a:r>
            <a:r>
              <a:rPr lang="es-ES_tradnl" sz="3600" dirty="0"/>
              <a:t> </a:t>
            </a:r>
            <a:r>
              <a:rPr lang="es-ES_tradnl" sz="3600" dirty="0" err="1"/>
              <a:t>Intellectual</a:t>
            </a:r>
            <a:r>
              <a:rPr lang="es-ES_tradnl" sz="3600" dirty="0"/>
              <a:t> </a:t>
            </a:r>
            <a:r>
              <a:rPr lang="es-ES_tradnl" sz="3600" dirty="0" err="1"/>
              <a:t>History</a:t>
            </a:r>
            <a:endParaRPr lang="es-ES_tradnl" sz="3600" dirty="0"/>
          </a:p>
        </p:txBody>
      </p:sp>
      <p:cxnSp>
        <p:nvCxnSpPr>
          <p:cNvPr id="16" name="Straight Connector 5">
            <a:extLst>
              <a:ext uri="{FF2B5EF4-FFF2-40B4-BE49-F238E27FC236}">
                <a16:creationId xmlns:a16="http://schemas.microsoft.com/office/drawing/2014/main" id="{D938C92A-F491-4DEA-B449-CDE25B2C89DD}"/>
              </a:ext>
            </a:extLst>
          </p:cNvPr>
          <p:cNvCxnSpPr/>
          <p:nvPr/>
        </p:nvCxnSpPr>
        <p:spPr>
          <a:xfrm>
            <a:off x="341745" y="766402"/>
            <a:ext cx="11406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755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E36DD4-0A9C-4BF8-9937-675AD000C0D3}"/>
              </a:ext>
            </a:extLst>
          </p:cNvPr>
          <p:cNvCxnSpPr>
            <a:cxnSpLocks/>
          </p:cNvCxnSpPr>
          <p:nvPr/>
        </p:nvCxnSpPr>
        <p:spPr>
          <a:xfrm>
            <a:off x="2755369" y="1708727"/>
            <a:ext cx="200267" cy="5713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C868F56-F925-4972-9FC6-A51371D1B7E3}"/>
              </a:ext>
            </a:extLst>
          </p:cNvPr>
          <p:cNvCxnSpPr>
            <a:cxnSpLocks/>
            <a:endCxn id="11" idx="1"/>
          </p:cNvCxnSpPr>
          <p:nvPr/>
        </p:nvCxnSpPr>
        <p:spPr>
          <a:xfrm>
            <a:off x="2755369" y="1708727"/>
            <a:ext cx="1922403" cy="1245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4C6476D-F81E-4756-8F5A-F8920A53A406}"/>
              </a:ext>
            </a:extLst>
          </p:cNvPr>
          <p:cNvCxnSpPr>
            <a:cxnSpLocks/>
          </p:cNvCxnSpPr>
          <p:nvPr/>
        </p:nvCxnSpPr>
        <p:spPr>
          <a:xfrm>
            <a:off x="2755369" y="1708727"/>
            <a:ext cx="0" cy="159026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3B4E62E0-D3F5-45C6-81D3-C195EE38944D}"/>
              </a:ext>
            </a:extLst>
          </p:cNvPr>
          <p:cNvCxnSpPr>
            <a:cxnSpLocks/>
          </p:cNvCxnSpPr>
          <p:nvPr/>
        </p:nvCxnSpPr>
        <p:spPr>
          <a:xfrm>
            <a:off x="2755369" y="1708727"/>
            <a:ext cx="477358" cy="26323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7E691D3-6356-4898-8CEB-3A430E13B97E}"/>
              </a:ext>
            </a:extLst>
          </p:cNvPr>
          <p:cNvCxnSpPr>
            <a:cxnSpLocks/>
          </p:cNvCxnSpPr>
          <p:nvPr/>
        </p:nvCxnSpPr>
        <p:spPr>
          <a:xfrm>
            <a:off x="2755369" y="1708727"/>
            <a:ext cx="1622667" cy="172027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0F383EB-5C57-4284-8624-B64222635E79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2755369" y="1708727"/>
            <a:ext cx="3834688" cy="121769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321AC83-8811-403B-81F0-B356EC54E2CE}"/>
              </a:ext>
            </a:extLst>
          </p:cNvPr>
          <p:cNvCxnSpPr>
            <a:cxnSpLocks/>
          </p:cNvCxnSpPr>
          <p:nvPr/>
        </p:nvCxnSpPr>
        <p:spPr>
          <a:xfrm>
            <a:off x="2755369" y="1708727"/>
            <a:ext cx="4255981" cy="223659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DE01F23-8FEA-4098-86AF-2DCBC1D1D329}"/>
              </a:ext>
            </a:extLst>
          </p:cNvPr>
          <p:cNvCxnSpPr>
            <a:cxnSpLocks/>
          </p:cNvCxnSpPr>
          <p:nvPr/>
        </p:nvCxnSpPr>
        <p:spPr>
          <a:xfrm>
            <a:off x="2755369" y="1708727"/>
            <a:ext cx="2823395" cy="29021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F9F13A7-12A5-4AF3-A6C8-6126FEAA50A8}"/>
              </a:ext>
            </a:extLst>
          </p:cNvPr>
          <p:cNvCxnSpPr>
            <a:cxnSpLocks/>
          </p:cNvCxnSpPr>
          <p:nvPr/>
        </p:nvCxnSpPr>
        <p:spPr>
          <a:xfrm>
            <a:off x="7102080" y="5149273"/>
            <a:ext cx="1053629" cy="79894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E19AD56F-966E-4B0D-838F-27EC1D2ECFBF}"/>
              </a:ext>
            </a:extLst>
          </p:cNvPr>
          <p:cNvCxnSpPr>
            <a:cxnSpLocks/>
            <a:stCxn id="11" idx="2"/>
            <a:endCxn id="8" idx="1"/>
          </p:cNvCxnSpPr>
          <p:nvPr/>
        </p:nvCxnSpPr>
        <p:spPr>
          <a:xfrm>
            <a:off x="5596453" y="2156458"/>
            <a:ext cx="993604" cy="7699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CD37300-B45B-4CD5-888C-D2FF71067E95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4447692" y="2926423"/>
            <a:ext cx="881110" cy="3725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3469375B-CEB4-425F-A703-01C1A9D312B1}"/>
              </a:ext>
            </a:extLst>
          </p:cNvPr>
          <p:cNvCxnSpPr>
            <a:cxnSpLocks/>
            <a:stCxn id="8" idx="2"/>
            <a:endCxn id="9" idx="0"/>
          </p:cNvCxnSpPr>
          <p:nvPr/>
        </p:nvCxnSpPr>
        <p:spPr>
          <a:xfrm>
            <a:off x="7618170" y="3249589"/>
            <a:ext cx="222895" cy="5430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7B75047-405B-4CEB-86EB-469B35315FC5}"/>
              </a:ext>
            </a:extLst>
          </p:cNvPr>
          <p:cNvCxnSpPr>
            <a:cxnSpLocks/>
          </p:cNvCxnSpPr>
          <p:nvPr/>
        </p:nvCxnSpPr>
        <p:spPr>
          <a:xfrm>
            <a:off x="7760679" y="4411749"/>
            <a:ext cx="395030" cy="15109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31803BE2-0BE0-4737-9ED5-D92DAC915851}"/>
              </a:ext>
            </a:extLst>
          </p:cNvPr>
          <p:cNvCxnSpPr>
            <a:cxnSpLocks/>
            <a:stCxn id="7" idx="3"/>
            <a:endCxn id="8" idx="2"/>
          </p:cNvCxnSpPr>
          <p:nvPr/>
        </p:nvCxnSpPr>
        <p:spPr>
          <a:xfrm flipV="1">
            <a:off x="6347735" y="3249589"/>
            <a:ext cx="1270435" cy="37257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2CD016F0-0C1C-4A3D-9692-8859A119A3F4}"/>
              </a:ext>
            </a:extLst>
          </p:cNvPr>
          <p:cNvCxnSpPr>
            <a:cxnSpLocks/>
            <a:stCxn id="7" idx="2"/>
            <a:endCxn id="10" idx="0"/>
          </p:cNvCxnSpPr>
          <p:nvPr/>
        </p:nvCxnSpPr>
        <p:spPr>
          <a:xfrm>
            <a:off x="5328802" y="3945325"/>
            <a:ext cx="978220" cy="66554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71F6630-55DA-423C-B160-3AD3B000D33F}"/>
              </a:ext>
            </a:extLst>
          </p:cNvPr>
          <p:cNvCxnSpPr>
            <a:cxnSpLocks/>
            <a:stCxn id="7" idx="1"/>
            <a:endCxn id="6" idx="3"/>
          </p:cNvCxnSpPr>
          <p:nvPr/>
        </p:nvCxnSpPr>
        <p:spPr>
          <a:xfrm flipH="1" flipV="1">
            <a:off x="3498933" y="3558764"/>
            <a:ext cx="810936" cy="6339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D14EFE77-611D-436F-BD96-94A366C567F9}"/>
              </a:ext>
            </a:extLst>
          </p:cNvPr>
          <p:cNvCxnSpPr>
            <a:cxnSpLocks/>
            <a:stCxn id="4" idx="0"/>
            <a:endCxn id="6" idx="2"/>
          </p:cNvCxnSpPr>
          <p:nvPr/>
        </p:nvCxnSpPr>
        <p:spPr>
          <a:xfrm flipH="1" flipV="1">
            <a:off x="2910086" y="3881929"/>
            <a:ext cx="1382690" cy="25244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CEE5B3BA-B57A-4611-9435-D87670D48C16}"/>
              </a:ext>
            </a:extLst>
          </p:cNvPr>
          <p:cNvCxnSpPr>
            <a:cxnSpLocks/>
            <a:stCxn id="8" idx="1"/>
            <a:endCxn id="6" idx="2"/>
          </p:cNvCxnSpPr>
          <p:nvPr/>
        </p:nvCxnSpPr>
        <p:spPr>
          <a:xfrm flipH="1">
            <a:off x="2910086" y="2926424"/>
            <a:ext cx="3679971" cy="95550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A5AA62E6-7628-496A-AD1A-5D91CD82BAAB}"/>
              </a:ext>
            </a:extLst>
          </p:cNvPr>
          <p:cNvCxnSpPr>
            <a:cxnSpLocks/>
            <a:stCxn id="4" idx="0"/>
            <a:endCxn id="5" idx="2"/>
          </p:cNvCxnSpPr>
          <p:nvPr/>
        </p:nvCxnSpPr>
        <p:spPr>
          <a:xfrm flipV="1">
            <a:off x="4292776" y="2926423"/>
            <a:ext cx="154916" cy="12079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8B43DCBA-34F7-498E-9A29-DE59B64D34A3}"/>
              </a:ext>
            </a:extLst>
          </p:cNvPr>
          <p:cNvCxnSpPr>
            <a:cxnSpLocks/>
            <a:stCxn id="10" idx="0"/>
            <a:endCxn id="5" idx="2"/>
          </p:cNvCxnSpPr>
          <p:nvPr/>
        </p:nvCxnSpPr>
        <p:spPr>
          <a:xfrm flipH="1" flipV="1">
            <a:off x="4447692" y="2926423"/>
            <a:ext cx="1859330" cy="168444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40D7B69-F47E-4187-A7ED-EE7A6770EFEA}"/>
              </a:ext>
            </a:extLst>
          </p:cNvPr>
          <p:cNvCxnSpPr>
            <a:cxnSpLocks/>
            <a:stCxn id="4" idx="0"/>
            <a:endCxn id="5" idx="2"/>
          </p:cNvCxnSpPr>
          <p:nvPr/>
        </p:nvCxnSpPr>
        <p:spPr>
          <a:xfrm flipV="1">
            <a:off x="4292776" y="2926423"/>
            <a:ext cx="154916" cy="120795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F56578E-76D0-4356-A4D6-1CDB9006178E}"/>
              </a:ext>
            </a:extLst>
          </p:cNvPr>
          <p:cNvCxnSpPr>
            <a:cxnSpLocks/>
            <a:stCxn id="10" idx="1"/>
            <a:endCxn id="5" idx="2"/>
          </p:cNvCxnSpPr>
          <p:nvPr/>
        </p:nvCxnSpPr>
        <p:spPr>
          <a:xfrm flipH="1" flipV="1">
            <a:off x="4447692" y="2926423"/>
            <a:ext cx="1064272" cy="20076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9332F033-BC03-44B9-BFF6-9FBEF87C124B}"/>
              </a:ext>
            </a:extLst>
          </p:cNvPr>
          <p:cNvCxnSpPr>
            <a:cxnSpLocks/>
            <a:stCxn id="10" idx="0"/>
            <a:endCxn id="8" idx="2"/>
          </p:cNvCxnSpPr>
          <p:nvPr/>
        </p:nvCxnSpPr>
        <p:spPr>
          <a:xfrm flipV="1">
            <a:off x="6307022" y="3249589"/>
            <a:ext cx="1311148" cy="136127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C799B54C-5008-4030-B419-2D4CE14E1D07}"/>
              </a:ext>
            </a:extLst>
          </p:cNvPr>
          <p:cNvCxnSpPr>
            <a:cxnSpLocks/>
          </p:cNvCxnSpPr>
          <p:nvPr/>
        </p:nvCxnSpPr>
        <p:spPr>
          <a:xfrm flipV="1">
            <a:off x="7188132" y="4411749"/>
            <a:ext cx="535654" cy="4281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1D1BC4B8-CA3D-43CE-9E9B-775F2DB8EA13}"/>
              </a:ext>
            </a:extLst>
          </p:cNvPr>
          <p:cNvCxnSpPr>
            <a:cxnSpLocks/>
            <a:stCxn id="10" idx="2"/>
          </p:cNvCxnSpPr>
          <p:nvPr/>
        </p:nvCxnSpPr>
        <p:spPr>
          <a:xfrm flipV="1">
            <a:off x="6307022" y="4564150"/>
            <a:ext cx="1569164" cy="693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930E48F5-60A7-4AE3-823D-60F151808617}"/>
              </a:ext>
            </a:extLst>
          </p:cNvPr>
          <p:cNvCxnSpPr>
            <a:cxnSpLocks/>
            <a:endCxn id="7" idx="0"/>
          </p:cNvCxnSpPr>
          <p:nvPr/>
        </p:nvCxnSpPr>
        <p:spPr>
          <a:xfrm flipH="1">
            <a:off x="5328802" y="2230687"/>
            <a:ext cx="425484" cy="106830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1B26CAC5-2092-4D39-8D4D-75B5937A3A4D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4292776" y="4780705"/>
            <a:ext cx="3862933" cy="116751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FC8BE451-BD01-4DAE-9699-E8F2680D38D8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2910086" y="3881929"/>
            <a:ext cx="5260820" cy="20662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145401BB-390B-42CF-8722-98FE061455CE}"/>
              </a:ext>
            </a:extLst>
          </p:cNvPr>
          <p:cNvCxnSpPr>
            <a:cxnSpLocks/>
            <a:stCxn id="11" idx="2"/>
            <a:endCxn id="4" idx="0"/>
          </p:cNvCxnSpPr>
          <p:nvPr/>
        </p:nvCxnSpPr>
        <p:spPr>
          <a:xfrm flipH="1">
            <a:off x="4292776" y="2156458"/>
            <a:ext cx="1303677" cy="197791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82BBB7F5-9D32-48C0-8C34-6ABD86684C87}"/>
              </a:ext>
            </a:extLst>
          </p:cNvPr>
          <p:cNvCxnSpPr>
            <a:cxnSpLocks/>
            <a:stCxn id="11" idx="2"/>
            <a:endCxn id="10" idx="0"/>
          </p:cNvCxnSpPr>
          <p:nvPr/>
        </p:nvCxnSpPr>
        <p:spPr>
          <a:xfrm>
            <a:off x="5596453" y="2156458"/>
            <a:ext cx="710569" cy="245440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59713B56-4B5D-4806-93D7-D7FD369C8946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5596453" y="2156458"/>
            <a:ext cx="2554025" cy="37917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590050" y="1317797"/>
            <a:ext cx="1165319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Geist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08564" y="4134374"/>
            <a:ext cx="1968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Structure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55369" y="2280092"/>
            <a:ext cx="3384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History of Ideas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21238" y="3235598"/>
            <a:ext cx="11776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Form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309869" y="3298994"/>
            <a:ext cx="20378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Discourse</a:t>
            </a:r>
          </a:p>
        </p:txBody>
      </p:sp>
      <p:pic>
        <p:nvPicPr>
          <p:cNvPr id="13" name="Picture 2" descr="http://www.lostmarble.com/misc/experiments/learning-threejs-master/assets/textures/lensflare/lensflare0_alpha.png">
            <a:hlinkClick r:id="rId2"/>
            <a:extLst>
              <a:ext uri="{FF2B5EF4-FFF2-40B4-BE49-F238E27FC236}">
                <a16:creationId xmlns:a16="http://schemas.microsoft.com/office/drawing/2014/main" id="{152C78DE-E13E-4EC7-AD60-9F410609C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" y="-217536"/>
            <a:ext cx="2724753" cy="272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lostmarble.com/misc/experiments/learning-threejs-master/assets/textures/lensflare/lensflare0_alpha.png">
            <a:hlinkClick r:id="rId2"/>
            <a:extLst>
              <a:ext uri="{FF2B5EF4-FFF2-40B4-BE49-F238E27FC236}">
                <a16:creationId xmlns:a16="http://schemas.microsoft.com/office/drawing/2014/main" id="{7F18EA64-9833-4AED-BD2E-5A5011C01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532" y="4081048"/>
            <a:ext cx="2724753" cy="2724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90057" y="2603258"/>
            <a:ext cx="2056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C00000"/>
                </a:solidFill>
              </a:rPr>
              <a:t>Mentalité</a:t>
            </a:r>
            <a:endParaRPr lang="en-US" sz="36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11350" y="3792678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Habitus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511964" y="4610867"/>
            <a:ext cx="1590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Culture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677772" y="1510127"/>
            <a:ext cx="18373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Ideology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85948" y="5732254"/>
            <a:ext cx="372121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Digital Humanities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(cultural analytics)</a:t>
            </a:r>
          </a:p>
        </p:txBody>
      </p:sp>
      <p:sp>
        <p:nvSpPr>
          <p:cNvPr id="46" name="TextBox 2">
            <a:extLst>
              <a:ext uri="{FF2B5EF4-FFF2-40B4-BE49-F238E27FC236}">
                <a16:creationId xmlns:a16="http://schemas.microsoft.com/office/drawing/2014/main" id="{32677402-479E-4357-B353-B34884BA66E5}"/>
              </a:ext>
            </a:extLst>
          </p:cNvPr>
          <p:cNvSpPr txBox="1"/>
          <p:nvPr/>
        </p:nvSpPr>
        <p:spPr>
          <a:xfrm>
            <a:off x="201891" y="120071"/>
            <a:ext cx="7286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_tradnl" sz="3600" dirty="0" err="1"/>
              <a:t>Theory</a:t>
            </a:r>
            <a:r>
              <a:rPr lang="es-ES_tradnl" sz="3600" dirty="0"/>
              <a:t>/</a:t>
            </a:r>
            <a:r>
              <a:rPr lang="es-ES_tradnl" sz="3600" dirty="0" err="1"/>
              <a:t>Practice</a:t>
            </a:r>
            <a:r>
              <a:rPr lang="es-ES_tradnl" sz="3600" dirty="0"/>
              <a:t> </a:t>
            </a:r>
            <a:r>
              <a:rPr lang="es-ES_tradnl" sz="3600" dirty="0" err="1"/>
              <a:t>of</a:t>
            </a:r>
            <a:r>
              <a:rPr lang="es-ES_tradnl" sz="3600" dirty="0"/>
              <a:t> </a:t>
            </a:r>
            <a:r>
              <a:rPr lang="es-ES_tradnl" sz="3600" dirty="0" err="1"/>
              <a:t>Intellectual</a:t>
            </a:r>
            <a:r>
              <a:rPr lang="es-ES_tradnl" sz="3600" dirty="0"/>
              <a:t> </a:t>
            </a:r>
            <a:r>
              <a:rPr lang="es-ES_tradnl" sz="3600" dirty="0" err="1"/>
              <a:t>History</a:t>
            </a:r>
            <a:endParaRPr lang="es-ES_tradnl" sz="3600" dirty="0"/>
          </a:p>
        </p:txBody>
      </p:sp>
      <p:cxnSp>
        <p:nvCxnSpPr>
          <p:cNvPr id="48" name="Straight Connector 5">
            <a:extLst>
              <a:ext uri="{FF2B5EF4-FFF2-40B4-BE49-F238E27FC236}">
                <a16:creationId xmlns:a16="http://schemas.microsoft.com/office/drawing/2014/main" id="{64A17680-9482-482F-B6FA-3193D6B92746}"/>
              </a:ext>
            </a:extLst>
          </p:cNvPr>
          <p:cNvCxnSpPr/>
          <p:nvPr/>
        </p:nvCxnSpPr>
        <p:spPr>
          <a:xfrm>
            <a:off x="341745" y="766402"/>
            <a:ext cx="11406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80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6F60429-C0EB-4771-887C-A0D7306C3BA3}"/>
              </a:ext>
            </a:extLst>
          </p:cNvPr>
          <p:cNvSpPr txBox="1"/>
          <p:nvPr/>
        </p:nvSpPr>
        <p:spPr>
          <a:xfrm>
            <a:off x="201891" y="120071"/>
            <a:ext cx="72860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s-ES_tradnl" sz="3600" dirty="0" err="1"/>
              <a:t>Theory</a:t>
            </a:r>
            <a:r>
              <a:rPr lang="es-ES_tradnl" sz="3600" dirty="0"/>
              <a:t>/</a:t>
            </a:r>
            <a:r>
              <a:rPr lang="es-ES_tradnl" sz="3600" dirty="0" err="1"/>
              <a:t>Practice</a:t>
            </a:r>
            <a:r>
              <a:rPr lang="es-ES_tradnl" sz="3600" dirty="0"/>
              <a:t> </a:t>
            </a:r>
            <a:r>
              <a:rPr lang="es-ES_tradnl" sz="3600" dirty="0" err="1"/>
              <a:t>of</a:t>
            </a:r>
            <a:r>
              <a:rPr lang="es-ES_tradnl" sz="3600" dirty="0"/>
              <a:t> </a:t>
            </a:r>
            <a:r>
              <a:rPr lang="es-ES_tradnl" sz="3600" dirty="0" err="1"/>
              <a:t>Intellectual</a:t>
            </a:r>
            <a:r>
              <a:rPr lang="es-ES_tradnl" sz="3600" dirty="0"/>
              <a:t> </a:t>
            </a:r>
            <a:r>
              <a:rPr lang="es-ES_tradnl" sz="3600" dirty="0" err="1"/>
              <a:t>History</a:t>
            </a:r>
            <a:endParaRPr lang="es-ES_tradnl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CA13D27-55C0-48AD-8F3A-155DD71C9880}"/>
              </a:ext>
            </a:extLst>
          </p:cNvPr>
          <p:cNvSpPr txBox="1"/>
          <p:nvPr/>
        </p:nvSpPr>
        <p:spPr>
          <a:xfrm>
            <a:off x="1781295" y="166041"/>
            <a:ext cx="1595117" cy="55399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s-ES_tradnl" sz="3600" dirty="0" err="1">
                <a:solidFill>
                  <a:srgbClr val="FF0000"/>
                </a:solidFill>
              </a:rPr>
              <a:t>Practice</a:t>
            </a:r>
            <a:r>
              <a:rPr lang="es-ES_tradnl" sz="360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530D1EF-9935-4DCE-96E1-31A0AA92DBAC}"/>
              </a:ext>
            </a:extLst>
          </p:cNvPr>
          <p:cNvCxnSpPr/>
          <p:nvPr/>
        </p:nvCxnSpPr>
        <p:spPr>
          <a:xfrm>
            <a:off x="341745" y="766402"/>
            <a:ext cx="11406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403BEA8-BE90-4930-92C9-23D94ADBD31D}"/>
              </a:ext>
            </a:extLst>
          </p:cNvPr>
          <p:cNvSpPr txBox="1"/>
          <p:nvPr/>
        </p:nvSpPr>
        <p:spPr>
          <a:xfrm>
            <a:off x="497453" y="1120345"/>
            <a:ext cx="1709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err="1"/>
              <a:t>Philology</a:t>
            </a:r>
            <a:endParaRPr lang="es-ES_tradnl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DF8506-78D5-4FD3-BE4E-3424B04E60EE}"/>
              </a:ext>
            </a:extLst>
          </p:cNvPr>
          <p:cNvSpPr txBox="1"/>
          <p:nvPr/>
        </p:nvSpPr>
        <p:spPr>
          <a:xfrm>
            <a:off x="497453" y="1751465"/>
            <a:ext cx="2509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err="1"/>
              <a:t>Close</a:t>
            </a:r>
            <a:r>
              <a:rPr lang="es-ES_tradnl" sz="3200" dirty="0"/>
              <a:t> Reading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9C7CDD-3686-44EF-A502-70C52003D5C6}"/>
              </a:ext>
            </a:extLst>
          </p:cNvPr>
          <p:cNvSpPr txBox="1"/>
          <p:nvPr/>
        </p:nvSpPr>
        <p:spPr>
          <a:xfrm>
            <a:off x="1060871" y="3013706"/>
            <a:ext cx="29013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/>
              <a:t>“Bags </a:t>
            </a:r>
            <a:r>
              <a:rPr lang="es-ES_tradnl" sz="3200" dirty="0" err="1"/>
              <a:t>of</a:t>
            </a:r>
            <a:r>
              <a:rPr lang="es-ES_tradnl" sz="3200" dirty="0"/>
              <a:t> </a:t>
            </a:r>
            <a:r>
              <a:rPr lang="es-ES_tradnl" sz="3200" dirty="0" err="1"/>
              <a:t>Words</a:t>
            </a:r>
            <a:r>
              <a:rPr lang="es-ES_tradnl" sz="3200" dirty="0"/>
              <a:t>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5D6520-31C1-4E30-98B3-DB9F1870CD3C}"/>
              </a:ext>
            </a:extLst>
          </p:cNvPr>
          <p:cNvSpPr txBox="1"/>
          <p:nvPr/>
        </p:nvSpPr>
        <p:spPr>
          <a:xfrm>
            <a:off x="497453" y="2382585"/>
            <a:ext cx="27993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err="1"/>
              <a:t>Distant</a:t>
            </a:r>
            <a:r>
              <a:rPr lang="es-ES_tradnl" sz="3200" dirty="0"/>
              <a:t> Reading</a:t>
            </a:r>
          </a:p>
        </p:txBody>
      </p:sp>
    </p:spTree>
    <p:extLst>
      <p:ext uri="{BB962C8B-B14F-4D97-AF65-F5344CB8AC3E}">
        <p14:creationId xmlns:p14="http://schemas.microsoft.com/office/powerpoint/2010/main" val="668818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Wor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36" y="2171176"/>
            <a:ext cx="4433335" cy="35186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4302685" y="1134676"/>
            <a:ext cx="36045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u="sng" dirty="0"/>
              <a:t>Topic Modeling</a:t>
            </a:r>
            <a:r>
              <a:rPr lang="en-US" sz="2400" dirty="0"/>
              <a:t> (simplified)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670" y="3798793"/>
            <a:ext cx="5252495" cy="42999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931670" y="2171176"/>
            <a:ext cx="6096000" cy="7232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/>
              <a:t>Ted Underwood</a:t>
            </a:r>
            <a:endParaRPr lang="en-US" sz="2400" dirty="0"/>
          </a:p>
          <a:p>
            <a:r>
              <a:rPr lang="en-US" sz="1700" dirty="0"/>
              <a:t>"Topic Modeling Made Just Simple Enough" (2012)</a:t>
            </a:r>
          </a:p>
        </p:txBody>
      </p:sp>
      <p:sp>
        <p:nvSpPr>
          <p:cNvPr id="2" name="TextBox 1"/>
          <p:cNvSpPr txBox="1"/>
          <p:nvPr/>
        </p:nvSpPr>
        <p:spPr>
          <a:xfrm flipH="1">
            <a:off x="6367003" y="4353339"/>
            <a:ext cx="52253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LDA</a:t>
            </a:r>
            <a:r>
              <a:rPr lang="en-US" sz="2400" dirty="0"/>
              <a:t> (Latent </a:t>
            </a:r>
            <a:r>
              <a:rPr lang="en-US" sz="2400" dirty="0" err="1"/>
              <a:t>Dirichlet</a:t>
            </a:r>
            <a:r>
              <a:rPr lang="en-US" sz="2400" dirty="0"/>
              <a:t> Allocation)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82BB879C-7F21-411F-AC93-4875A5668D9C}"/>
              </a:ext>
            </a:extLst>
          </p:cNvPr>
          <p:cNvSpPr txBox="1"/>
          <p:nvPr/>
        </p:nvSpPr>
        <p:spPr>
          <a:xfrm>
            <a:off x="201891" y="129097"/>
            <a:ext cx="73902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3600" dirty="0" err="1"/>
              <a:t>Theory</a:t>
            </a:r>
            <a:r>
              <a:rPr lang="es-ES_tradnl" sz="3600" dirty="0"/>
              <a:t>/</a:t>
            </a:r>
            <a:r>
              <a:rPr lang="es-ES_tradnl" sz="3600" dirty="0" err="1">
                <a:solidFill>
                  <a:srgbClr val="FF0000"/>
                </a:solidFill>
              </a:rPr>
              <a:t>Practice</a:t>
            </a:r>
            <a:r>
              <a:rPr lang="es-ES_tradnl" sz="3600" dirty="0"/>
              <a:t> </a:t>
            </a:r>
            <a:r>
              <a:rPr lang="es-ES_tradnl" sz="3600" dirty="0" err="1"/>
              <a:t>of</a:t>
            </a:r>
            <a:r>
              <a:rPr lang="es-ES_tradnl" sz="3600" dirty="0"/>
              <a:t> </a:t>
            </a:r>
            <a:r>
              <a:rPr lang="es-ES_tradnl" sz="3600" dirty="0" err="1"/>
              <a:t>Intellectual</a:t>
            </a:r>
            <a:r>
              <a:rPr lang="es-ES_tradnl" sz="3600" dirty="0"/>
              <a:t> </a:t>
            </a:r>
            <a:r>
              <a:rPr lang="es-ES_tradnl" sz="3600" dirty="0" err="1"/>
              <a:t>History</a:t>
            </a:r>
            <a:r>
              <a:rPr lang="es-ES_tradnl" sz="360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11" name="Straight Connector 5">
            <a:extLst>
              <a:ext uri="{FF2B5EF4-FFF2-40B4-BE49-F238E27FC236}">
                <a16:creationId xmlns:a16="http://schemas.microsoft.com/office/drawing/2014/main" id="{2BB30117-419E-4AAD-8A6C-04E35A6C3E78}"/>
              </a:ext>
            </a:extLst>
          </p:cNvPr>
          <p:cNvCxnSpPr/>
          <p:nvPr/>
        </p:nvCxnSpPr>
        <p:spPr>
          <a:xfrm>
            <a:off x="341745" y="766402"/>
            <a:ext cx="11406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468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reviews.123rf.com/images/radub85/radub851303/radub85130300581/18625412-Shopping-Words-Shape-Of-Shopping-Bag-Stock-Vecto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201" y="1530626"/>
            <a:ext cx="4876800" cy="4486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03435" y="1739348"/>
            <a:ext cx="30734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“Bag of words”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76640C17-255E-4933-B2DD-61F44942ED22}"/>
              </a:ext>
            </a:extLst>
          </p:cNvPr>
          <p:cNvSpPr txBox="1"/>
          <p:nvPr/>
        </p:nvSpPr>
        <p:spPr>
          <a:xfrm>
            <a:off x="201891" y="129097"/>
            <a:ext cx="73902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3600" dirty="0" err="1"/>
              <a:t>Theory</a:t>
            </a:r>
            <a:r>
              <a:rPr lang="es-ES_tradnl" sz="3600" dirty="0"/>
              <a:t>/</a:t>
            </a:r>
            <a:r>
              <a:rPr lang="es-ES_tradnl" sz="3600" dirty="0" err="1">
                <a:solidFill>
                  <a:srgbClr val="FF0000"/>
                </a:solidFill>
              </a:rPr>
              <a:t>Practice</a:t>
            </a:r>
            <a:r>
              <a:rPr lang="es-ES_tradnl" sz="3600" dirty="0"/>
              <a:t> </a:t>
            </a:r>
            <a:r>
              <a:rPr lang="es-ES_tradnl" sz="3600" dirty="0" err="1"/>
              <a:t>of</a:t>
            </a:r>
            <a:r>
              <a:rPr lang="es-ES_tradnl" sz="3600" dirty="0"/>
              <a:t> </a:t>
            </a:r>
            <a:r>
              <a:rPr lang="es-ES_tradnl" sz="3600" dirty="0" err="1"/>
              <a:t>Intellectual</a:t>
            </a:r>
            <a:r>
              <a:rPr lang="es-ES_tradnl" sz="3600" dirty="0"/>
              <a:t> </a:t>
            </a:r>
            <a:r>
              <a:rPr lang="es-ES_tradnl" sz="3600" dirty="0" err="1"/>
              <a:t>History</a:t>
            </a:r>
            <a:r>
              <a:rPr lang="es-ES_tradnl" sz="360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1B1E85E9-3FAD-4817-A8E0-B4199F079F8F}"/>
              </a:ext>
            </a:extLst>
          </p:cNvPr>
          <p:cNvCxnSpPr/>
          <p:nvPr/>
        </p:nvCxnSpPr>
        <p:spPr>
          <a:xfrm>
            <a:off x="341745" y="766402"/>
            <a:ext cx="11406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804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1">
            <a:extLst>
              <a:ext uri="{FF2B5EF4-FFF2-40B4-BE49-F238E27FC236}">
                <a16:creationId xmlns:a16="http://schemas.microsoft.com/office/drawing/2014/main" id="{5B049C53-F79A-48F4-BC39-0C6A061F762E}"/>
              </a:ext>
            </a:extLst>
          </p:cNvPr>
          <p:cNvSpPr txBox="1"/>
          <p:nvPr/>
        </p:nvSpPr>
        <p:spPr>
          <a:xfrm>
            <a:off x="201891" y="129097"/>
            <a:ext cx="73902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3600" dirty="0" err="1"/>
              <a:t>Theory</a:t>
            </a:r>
            <a:r>
              <a:rPr lang="es-ES_tradnl" sz="3600" dirty="0"/>
              <a:t>/</a:t>
            </a:r>
            <a:r>
              <a:rPr lang="es-ES_tradnl" sz="3600" dirty="0" err="1">
                <a:solidFill>
                  <a:srgbClr val="FF0000"/>
                </a:solidFill>
              </a:rPr>
              <a:t>Practice</a:t>
            </a:r>
            <a:r>
              <a:rPr lang="es-ES_tradnl" sz="3600" dirty="0"/>
              <a:t> </a:t>
            </a:r>
            <a:r>
              <a:rPr lang="es-ES_tradnl" sz="3600" dirty="0" err="1"/>
              <a:t>of</a:t>
            </a:r>
            <a:r>
              <a:rPr lang="es-ES_tradnl" sz="3600" dirty="0"/>
              <a:t> </a:t>
            </a:r>
            <a:r>
              <a:rPr lang="es-ES_tradnl" sz="3600" dirty="0" err="1"/>
              <a:t>Intellectual</a:t>
            </a:r>
            <a:r>
              <a:rPr lang="es-ES_tradnl" sz="3600" dirty="0"/>
              <a:t> </a:t>
            </a:r>
            <a:r>
              <a:rPr lang="es-ES_tradnl" sz="3600" dirty="0" err="1"/>
              <a:t>History</a:t>
            </a:r>
            <a:r>
              <a:rPr lang="es-ES_tradnl" sz="36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026" name="Picture 2" descr="http://previews.123rf.com/images/radub85/radub851303/radub85130300581/18625412-Shopping-Words-Shape-Of-Shopping-Bag-Stock-Vecto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79" y="5358209"/>
            <a:ext cx="878095" cy="80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previews.123rf.com/images/radub85/radub851303/radub85130300581/18625412-Shopping-Words-Shape-Of-Shopping-Bag-Stock-Vecto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076" y="5342058"/>
            <a:ext cx="878095" cy="80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previews.123rf.com/images/radub85/radub851303/radub85130300581/18625412-Shopping-Words-Shape-Of-Shopping-Bag-Stock-Vecto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318" y="5337088"/>
            <a:ext cx="878095" cy="80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previews.123rf.com/images/radub85/radub851303/radub85130300581/18625412-Shopping-Words-Shape-Of-Shopping-Bag-Stock-Vecto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265" y="5262131"/>
            <a:ext cx="878095" cy="80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previews.123rf.com/images/radub85/radub851303/radub85130300581/18625412-Shopping-Words-Shape-Of-Shopping-Bag-Stock-Vecto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360" y="5442692"/>
            <a:ext cx="878095" cy="80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previews.123rf.com/images/radub85/radub851303/radub85130300581/18625412-Shopping-Words-Shape-Of-Shopping-Bag-Stock-Vecto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394" y="5322180"/>
            <a:ext cx="878095" cy="80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previews.123rf.com/images/radub85/radub851303/radub85130300581/18625412-Shopping-Words-Shape-Of-Shopping-Bag-Stock-Vecto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346" y="5478721"/>
            <a:ext cx="878095" cy="80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previews.123rf.com/images/radub85/radub851303/radub85130300581/18625412-Shopping-Words-Shape-Of-Shopping-Bag-Stock-Vecto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380" y="5478721"/>
            <a:ext cx="878095" cy="80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://previews.123rf.com/images/radub85/radub851303/radub85130300581/18625412-Shopping-Words-Shape-Of-Shopping-Bag-Stock-Vecto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7475" y="5320938"/>
            <a:ext cx="878095" cy="80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previews.123rf.com/images/radub85/radub851303/radub85130300581/18625412-Shopping-Words-Shape-Of-Shopping-Bag-Stock-Vecto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570" y="5478720"/>
            <a:ext cx="878095" cy="80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previews.123rf.com/images/radub85/radub851303/radub85130300581/18625412-Shopping-Words-Shape-Of-Shopping-Bag-Stock-Vector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2953" y="5427783"/>
            <a:ext cx="878095" cy="80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previews.123rf.com/images/radub85/radub851303/radub85130300581/18625412-Shopping-Words-Shape-Of-Shopping-Bag-Stock-Vector.jpg">
            <a:hlinkClick r:id="rId2"/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41510">
            <a:off x="4672940" y="378806"/>
            <a:ext cx="3046277" cy="2802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966796" y="3422452"/>
            <a:ext cx="75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472872" y="1828227"/>
            <a:ext cx="75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words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28808" y="2253989"/>
            <a:ext cx="75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510687" y="1533568"/>
            <a:ext cx="75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words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81585" y="2669703"/>
            <a:ext cx="75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words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55861" y="1588912"/>
            <a:ext cx="75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85714" y="2660911"/>
            <a:ext cx="75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words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04921" y="1806654"/>
            <a:ext cx="75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words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11315" y="2368135"/>
            <a:ext cx="75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991313" y="1464745"/>
            <a:ext cx="75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800302" y="2183469"/>
            <a:ext cx="75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22957" y="1966996"/>
            <a:ext cx="75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61629" y="1945129"/>
            <a:ext cx="75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700754" y="2737467"/>
            <a:ext cx="75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451914" y="445527"/>
            <a:ext cx="75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814187" y="2795800"/>
            <a:ext cx="75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869408" y="3134355"/>
            <a:ext cx="75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56567" y="2151662"/>
            <a:ext cx="75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words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140876" y="2424280"/>
            <a:ext cx="75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229623" y="3066695"/>
            <a:ext cx="75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601347" y="3066695"/>
            <a:ext cx="75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words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108867" y="3066695"/>
            <a:ext cx="758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words</a:t>
            </a:r>
          </a:p>
        </p:txBody>
      </p:sp>
      <p:cxnSp>
        <p:nvCxnSpPr>
          <p:cNvPr id="41" name="Straight Connector 5">
            <a:extLst>
              <a:ext uri="{FF2B5EF4-FFF2-40B4-BE49-F238E27FC236}">
                <a16:creationId xmlns:a16="http://schemas.microsoft.com/office/drawing/2014/main" id="{6F11A9CC-AB27-47AC-B076-C4A86FE6E2EE}"/>
              </a:ext>
            </a:extLst>
          </p:cNvPr>
          <p:cNvCxnSpPr/>
          <p:nvPr/>
        </p:nvCxnSpPr>
        <p:spPr>
          <a:xfrm>
            <a:off x="341745" y="766402"/>
            <a:ext cx="11406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306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07407E-6 L -2.70833E-6 0.25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3.33333E-6 0.2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44444E-6 L 2.91667E-6 0.25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4.16667E-6 0.2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4.16667E-7 0.25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-2.5E-6 0.25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2.08333E-6 0.25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2.91667E-6 0.2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22222E-6 L 8.33333E-7 0.25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3.54167E-6 0.25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4.16667E-7 0.25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4.375E-6 0.2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-2.70833E-6 0.25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07407E-6 L 2.08333E-6 0.25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85185E-6 L -3.95833E-6 0.25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0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7.40741E-7 L -2.08333E-7 0.25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6 L 1.25E-6 0.2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7.40741E-7 L -1.45833E-6 0.25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07407E-6 L 4.375E-6 0.25 " pathEditMode="relative" rAng="0" ptsTypes="AA">
                                      <p:cBhvr>
                                        <p:cTn id="1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-3.54167E-6 0.25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4.07407E-6 L 3.95833E-6 0.25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07407E-6 L -3.75E-6 0.25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  <p:bldP spid="38" grpId="0"/>
      <p:bldP spid="38" grpId="1"/>
      <p:bldP spid="39" grpId="0"/>
      <p:bldP spid="39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04CC3B8-D850-4F09-8913-E7A62B64A62A}"/>
              </a:ext>
            </a:extLst>
          </p:cNvPr>
          <p:cNvSpPr txBox="1"/>
          <p:nvPr/>
        </p:nvSpPr>
        <p:spPr>
          <a:xfrm>
            <a:off x="2179386" y="5793019"/>
            <a:ext cx="7867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r>
              <a:rPr lang="en-US" i="0" dirty="0"/>
              <a:t>opic model of articles in </a:t>
            </a:r>
            <a:r>
              <a:rPr lang="en-US" dirty="0"/>
              <a:t>Washington Post</a:t>
            </a:r>
            <a:r>
              <a:rPr lang="en-US" i="0" dirty="0"/>
              <a:t> &amp; </a:t>
            </a:r>
            <a:r>
              <a:rPr lang="en-US" dirty="0"/>
              <a:t>Los Angeles Times,</a:t>
            </a:r>
            <a:r>
              <a:rPr lang="en-US" i="0" dirty="0"/>
              <a:t> 2007-2009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8CBE68-C2AB-4EAC-8B5C-9053F7C456E4}"/>
              </a:ext>
            </a:extLst>
          </p:cNvPr>
          <p:cNvSpPr txBox="1"/>
          <p:nvPr/>
        </p:nvSpPr>
        <p:spPr>
          <a:xfrm>
            <a:off x="712028" y="678586"/>
            <a:ext cx="53799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i="0" dirty="0"/>
              <a:t>Andrew </a:t>
            </a:r>
            <a:r>
              <a:rPr lang="en-US" sz="3200" i="0" dirty="0" err="1"/>
              <a:t>Golstone’s</a:t>
            </a:r>
            <a:r>
              <a:rPr lang="en-US" sz="3200" i="0" dirty="0"/>
              <a:t> dfr-browser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9131FA-20B4-4244-866C-12DEC2918ED0}"/>
              </a:ext>
            </a:extLst>
          </p:cNvPr>
          <p:cNvSpPr txBox="1"/>
          <p:nvPr/>
        </p:nvSpPr>
        <p:spPr>
          <a:xfrm>
            <a:off x="10909895" y="6162670"/>
            <a:ext cx="742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0" dirty="0">
                <a:hlinkClick r:id="rId2"/>
              </a:rPr>
              <a:t>Link</a:t>
            </a:r>
            <a:endParaRPr lang="en-US" i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1CC3331-4868-4588-AA9D-45BCA3063AF2}"/>
              </a:ext>
            </a:extLst>
          </p:cNvPr>
          <p:cNvSpPr txBox="1"/>
          <p:nvPr/>
        </p:nvSpPr>
        <p:spPr>
          <a:xfrm>
            <a:off x="6831422" y="842400"/>
            <a:ext cx="4436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/>
              <a:t>(</a:t>
            </a:r>
            <a:r>
              <a:rPr lang="es-ES_tradnl" dirty="0" err="1">
                <a:hlinkClick r:id="rId3"/>
              </a:rPr>
              <a:t>other</a:t>
            </a:r>
            <a:r>
              <a:rPr lang="es-ES_tradnl" dirty="0">
                <a:hlinkClick r:id="rId3"/>
              </a:rPr>
              <a:t> </a:t>
            </a:r>
            <a:r>
              <a:rPr lang="es-ES_tradnl" dirty="0" err="1">
                <a:hlinkClick r:id="rId3"/>
              </a:rPr>
              <a:t>topic</a:t>
            </a:r>
            <a:r>
              <a:rPr lang="es-ES_tradnl" dirty="0">
                <a:hlinkClick r:id="rId3"/>
              </a:rPr>
              <a:t> </a:t>
            </a:r>
            <a:r>
              <a:rPr lang="es-ES_tradnl" dirty="0" err="1">
                <a:hlinkClick r:id="rId3"/>
              </a:rPr>
              <a:t>modeling</a:t>
            </a:r>
            <a:r>
              <a:rPr lang="es-ES_tradnl" dirty="0">
                <a:hlinkClick r:id="rId3"/>
              </a:rPr>
              <a:t> </a:t>
            </a:r>
            <a:r>
              <a:rPr lang="es-ES_tradnl" dirty="0" err="1">
                <a:hlinkClick r:id="rId3"/>
              </a:rPr>
              <a:t>platforms</a:t>
            </a:r>
            <a:r>
              <a:rPr lang="es-ES_tradnl" dirty="0">
                <a:hlinkClick r:id="rId3"/>
              </a:rPr>
              <a:t> &amp; interfaces</a:t>
            </a:r>
            <a:r>
              <a:rPr lang="es-ES_tradnl" dirty="0"/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30723C-F5E5-4A7B-8524-219E008CC3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046" y="1263361"/>
            <a:ext cx="4851806" cy="41934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B70F31-D14C-400D-A92D-B05C68823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632" y="1263361"/>
            <a:ext cx="4594118" cy="419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57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19" y="1522658"/>
            <a:ext cx="3808841" cy="428850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8303" y="1839668"/>
            <a:ext cx="3303162" cy="25856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0940" y="1522658"/>
            <a:ext cx="2970941" cy="307159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The Humanities Matter! Infograph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985" y="3692318"/>
            <a:ext cx="2451101" cy="222700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B37C8D-3549-40BA-B290-A76EE4CCEA2C}"/>
              </a:ext>
            </a:extLst>
          </p:cNvPr>
          <p:cNvSpPr txBox="1"/>
          <p:nvPr/>
        </p:nvSpPr>
        <p:spPr>
          <a:xfrm>
            <a:off x="533108" y="421188"/>
            <a:ext cx="9241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/>
              <a:t>4Humanities.org</a:t>
            </a:r>
            <a:endParaRPr lang="en-US" sz="2800" b="1" i="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42DF3BD-46F4-4965-88C8-91FD707CC5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03" y="744353"/>
            <a:ext cx="108163" cy="7485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02CA98-F3B6-4B7E-A10B-F7FBA6C37D54}"/>
              </a:ext>
            </a:extLst>
          </p:cNvPr>
          <p:cNvSpPr txBox="1"/>
          <p:nvPr/>
        </p:nvSpPr>
        <p:spPr>
          <a:xfrm>
            <a:off x="4384376" y="550948"/>
            <a:ext cx="3454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/>
              <a:t>Research-driven Advocacy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E1C5F8F-BFF6-4077-AA5C-2D61F743B370}"/>
              </a:ext>
            </a:extLst>
          </p:cNvPr>
          <p:cNvSpPr/>
          <p:nvPr/>
        </p:nvSpPr>
        <p:spPr>
          <a:xfrm>
            <a:off x="7804166" y="550948"/>
            <a:ext cx="3664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0" dirty="0"/>
              <a:t>Digital Humanities Methods</a:t>
            </a:r>
          </a:p>
        </p:txBody>
      </p:sp>
    </p:spTree>
    <p:extLst>
      <p:ext uri="{BB962C8B-B14F-4D97-AF65-F5344CB8AC3E}">
        <p14:creationId xmlns:p14="http://schemas.microsoft.com/office/powerpoint/2010/main" val="340489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4552545" y="4996094"/>
            <a:ext cx="2808322" cy="9350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552545" y="4024497"/>
            <a:ext cx="2808322" cy="93504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29587" y="1882409"/>
            <a:ext cx="2106954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Spatial Pattern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Diagrams</a:t>
            </a:r>
          </a:p>
          <a:p>
            <a:pPr algn="ctr"/>
            <a:r>
              <a:rPr lang="en-US" dirty="0"/>
              <a:t>Maps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9530023" y="1882409"/>
            <a:ext cx="2055620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Temporal Pattern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Trends</a:t>
            </a:r>
          </a:p>
          <a:p>
            <a:pPr algn="ctr"/>
            <a:r>
              <a:rPr lang="en-US" dirty="0"/>
              <a:t>Narratives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30065" y="1196350"/>
            <a:ext cx="309596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Discrete, Countable Phenomena</a:t>
            </a:r>
          </a:p>
          <a:p>
            <a:pPr algn="ctr"/>
            <a:r>
              <a:rPr lang="en-US" dirty="0"/>
              <a:t>(e.g., words, names)</a:t>
            </a:r>
            <a:br>
              <a:rPr lang="en-US" dirty="0"/>
            </a:br>
            <a:endParaRPr lang="en-US" dirty="0"/>
          </a:p>
          <a:p>
            <a:pPr algn="ctr"/>
            <a:br>
              <a:rPr lang="en-US" dirty="0"/>
            </a:b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6006574" y="2223943"/>
            <a:ext cx="0" cy="581616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3064" y="3373993"/>
            <a:ext cx="832209" cy="6423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35" y="3163988"/>
            <a:ext cx="889127" cy="6779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20" name="Straight Arrow Connector 19"/>
          <p:cNvCxnSpPr>
            <a:endCxn id="13" idx="3"/>
          </p:cNvCxnSpPr>
          <p:nvPr/>
        </p:nvCxnSpPr>
        <p:spPr>
          <a:xfrm flipH="1">
            <a:off x="2736541" y="3029960"/>
            <a:ext cx="1947888" cy="6611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5" idx="1"/>
          </p:cNvCxnSpPr>
          <p:nvPr/>
        </p:nvCxnSpPr>
        <p:spPr>
          <a:xfrm>
            <a:off x="7327400" y="3036571"/>
            <a:ext cx="2202623" cy="0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099168" y="3728011"/>
            <a:ext cx="2330897" cy="889469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123761" y="2194759"/>
            <a:ext cx="344773" cy="344773"/>
          </a:xfrm>
          <a:prstGeom prst="ellipse">
            <a:avLst/>
          </a:prstGeom>
          <a:solidFill>
            <a:schemeClr val="tx2">
              <a:lumMod val="75000"/>
              <a:alpha val="3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3682808" y="3158187"/>
            <a:ext cx="344773" cy="344773"/>
          </a:xfrm>
          <a:prstGeom prst="ellipse">
            <a:avLst/>
          </a:prstGeom>
          <a:solidFill>
            <a:schemeClr val="tx2">
              <a:lumMod val="75000"/>
              <a:alpha val="3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8058828" y="3158186"/>
            <a:ext cx="344773" cy="344773"/>
          </a:xfrm>
          <a:prstGeom prst="ellipse">
            <a:avLst/>
          </a:prstGeom>
          <a:solidFill>
            <a:schemeClr val="tx2">
              <a:lumMod val="75000"/>
              <a:alpha val="3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2928448" y="4215438"/>
            <a:ext cx="344773" cy="344773"/>
          </a:xfrm>
          <a:prstGeom prst="ellipse">
            <a:avLst/>
          </a:prstGeom>
          <a:solidFill>
            <a:schemeClr val="tx2">
              <a:lumMod val="75000"/>
              <a:alpha val="3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8521908" y="4283199"/>
            <a:ext cx="344773" cy="344773"/>
          </a:xfrm>
          <a:prstGeom prst="ellipse">
            <a:avLst/>
          </a:prstGeom>
          <a:solidFill>
            <a:schemeClr val="tx2">
              <a:lumMod val="75000"/>
              <a:alpha val="30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5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5978046" y="5828458"/>
            <a:ext cx="0" cy="516319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7405141" y="3632070"/>
            <a:ext cx="2578308" cy="1049311"/>
          </a:xfrm>
          <a:prstGeom prst="straightConnector1">
            <a:avLst/>
          </a:prstGeom>
          <a:ln w="635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2930046" y="2754919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Aggregate</a:t>
            </a:r>
          </a:p>
          <a:p>
            <a:pPr algn="ctr"/>
            <a:r>
              <a:rPr lang="en-US" sz="2400" b="1" dirty="0">
                <a:solidFill>
                  <a:srgbClr val="C00000"/>
                </a:solidFill>
              </a:rPr>
              <a:t>Phenomena</a:t>
            </a:r>
          </a:p>
          <a:p>
            <a:pPr algn="ctr"/>
            <a:r>
              <a:rPr lang="en-US" dirty="0"/>
              <a:t>(spreadsheet or database)</a:t>
            </a:r>
          </a:p>
        </p:txBody>
      </p:sp>
      <p:sp>
        <p:nvSpPr>
          <p:cNvPr id="4" name="Rectangle 3"/>
          <p:cNvSpPr/>
          <p:nvPr/>
        </p:nvSpPr>
        <p:spPr>
          <a:xfrm>
            <a:off x="4601579" y="4018567"/>
            <a:ext cx="27510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Fitted to middle-level phenomena (e.g., genres, classes)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483" y="5092299"/>
            <a:ext cx="28098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/>
              <a:t>Middle level used to mediate micro &amp; macro (e.g., “close reading” &amp; “</a:t>
            </a:r>
            <a:r>
              <a:rPr lang="en-US" sz="1600" dirty="0" err="1"/>
              <a:t>culturomics</a:t>
            </a:r>
            <a:r>
              <a:rPr lang="en-US" sz="1600" dirty="0"/>
              <a:t>”)</a:t>
            </a:r>
          </a:p>
        </p:txBody>
      </p:sp>
      <p:sp>
        <p:nvSpPr>
          <p:cNvPr id="6" name="Rectangle 5"/>
          <p:cNvSpPr/>
          <p:nvPr/>
        </p:nvSpPr>
        <p:spPr>
          <a:xfrm>
            <a:off x="5065135" y="6206930"/>
            <a:ext cx="182396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“Meaning”</a:t>
            </a:r>
          </a:p>
        </p:txBody>
      </p:sp>
      <p:sp>
        <p:nvSpPr>
          <p:cNvPr id="27" name="TextBox 1">
            <a:extLst>
              <a:ext uri="{FF2B5EF4-FFF2-40B4-BE49-F238E27FC236}">
                <a16:creationId xmlns:a16="http://schemas.microsoft.com/office/drawing/2014/main" id="{E39DF075-AE96-4BD7-B854-01302E95C551}"/>
              </a:ext>
            </a:extLst>
          </p:cNvPr>
          <p:cNvSpPr txBox="1"/>
          <p:nvPr/>
        </p:nvSpPr>
        <p:spPr>
          <a:xfrm>
            <a:off x="201891" y="129097"/>
            <a:ext cx="73902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3600" dirty="0" err="1"/>
              <a:t>Theory</a:t>
            </a:r>
            <a:r>
              <a:rPr lang="es-ES_tradnl" sz="3600" dirty="0"/>
              <a:t>/</a:t>
            </a:r>
            <a:r>
              <a:rPr lang="es-ES_tradnl" sz="3600" dirty="0" err="1">
                <a:solidFill>
                  <a:srgbClr val="FF0000"/>
                </a:solidFill>
              </a:rPr>
              <a:t>Practice</a:t>
            </a:r>
            <a:r>
              <a:rPr lang="es-ES_tradnl" sz="3600" dirty="0"/>
              <a:t> </a:t>
            </a:r>
            <a:r>
              <a:rPr lang="es-ES_tradnl" sz="3600" dirty="0" err="1"/>
              <a:t>of</a:t>
            </a:r>
            <a:r>
              <a:rPr lang="es-ES_tradnl" sz="3600" dirty="0"/>
              <a:t> </a:t>
            </a:r>
            <a:r>
              <a:rPr lang="es-ES_tradnl" sz="3600" dirty="0" err="1"/>
              <a:t>Intellectual</a:t>
            </a:r>
            <a:r>
              <a:rPr lang="es-ES_tradnl" sz="3600" dirty="0"/>
              <a:t> </a:t>
            </a:r>
            <a:r>
              <a:rPr lang="es-ES_tradnl" sz="3600" dirty="0" err="1"/>
              <a:t>History</a:t>
            </a:r>
            <a:r>
              <a:rPr lang="es-ES_tradnl" sz="360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29" name="Straight Connector 5">
            <a:extLst>
              <a:ext uri="{FF2B5EF4-FFF2-40B4-BE49-F238E27FC236}">
                <a16:creationId xmlns:a16="http://schemas.microsoft.com/office/drawing/2014/main" id="{4414D2AC-47F2-43A6-9704-F6D059FEF97E}"/>
              </a:ext>
            </a:extLst>
          </p:cNvPr>
          <p:cNvCxnSpPr/>
          <p:nvPr/>
        </p:nvCxnSpPr>
        <p:spPr>
          <a:xfrm>
            <a:off x="341745" y="766402"/>
            <a:ext cx="11406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557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6" grpId="0" animBg="1"/>
      <p:bldP spid="13" grpId="0" animBg="1"/>
      <p:bldP spid="15" grpId="0" animBg="1"/>
      <p:bldP spid="16" grpId="0"/>
      <p:bldP spid="36" grpId="0" animBg="1"/>
      <p:bldP spid="37" grpId="0" animBg="1"/>
      <p:bldP spid="38" grpId="0" animBg="1"/>
      <p:bldP spid="39" grpId="0" animBg="1"/>
      <p:bldP spid="40" grpId="0" animBg="1"/>
      <p:bldP spid="3" grpId="0"/>
      <p:bldP spid="4" grpId="0"/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DF4E01C6-CCF5-4AD9-9A3D-2BB9A57124C5}"/>
              </a:ext>
            </a:extLst>
          </p:cNvPr>
          <p:cNvSpPr txBox="1"/>
          <p:nvPr/>
        </p:nvSpPr>
        <p:spPr>
          <a:xfrm>
            <a:off x="201891" y="129097"/>
            <a:ext cx="73902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3600" dirty="0" err="1"/>
              <a:t>Theory</a:t>
            </a:r>
            <a:r>
              <a:rPr lang="es-ES_tradnl" sz="3600" dirty="0"/>
              <a:t>/</a:t>
            </a:r>
            <a:r>
              <a:rPr lang="es-ES_tradnl" sz="3600" dirty="0" err="1">
                <a:solidFill>
                  <a:srgbClr val="FF0000"/>
                </a:solidFill>
              </a:rPr>
              <a:t>Practice</a:t>
            </a:r>
            <a:r>
              <a:rPr lang="es-ES_tradnl" sz="3600" dirty="0"/>
              <a:t> </a:t>
            </a:r>
            <a:r>
              <a:rPr lang="es-ES_tradnl" sz="3600" dirty="0" err="1"/>
              <a:t>of</a:t>
            </a:r>
            <a:r>
              <a:rPr lang="es-ES_tradnl" sz="3600" dirty="0"/>
              <a:t> </a:t>
            </a:r>
            <a:r>
              <a:rPr lang="es-ES_tradnl" sz="3600" dirty="0" err="1"/>
              <a:t>Intellectual</a:t>
            </a:r>
            <a:r>
              <a:rPr lang="es-ES_tradnl" sz="3600" dirty="0"/>
              <a:t> </a:t>
            </a:r>
            <a:r>
              <a:rPr lang="es-ES_tradnl" sz="3600" dirty="0" err="1"/>
              <a:t>History</a:t>
            </a:r>
            <a:r>
              <a:rPr lang="es-ES_tradnl" sz="360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5" name="Straight Connector 5">
            <a:extLst>
              <a:ext uri="{FF2B5EF4-FFF2-40B4-BE49-F238E27FC236}">
                <a16:creationId xmlns:a16="http://schemas.microsoft.com/office/drawing/2014/main" id="{AF3844B2-2F1D-4E4F-9FE7-861A95DAE252}"/>
              </a:ext>
            </a:extLst>
          </p:cNvPr>
          <p:cNvCxnSpPr/>
          <p:nvPr/>
        </p:nvCxnSpPr>
        <p:spPr>
          <a:xfrm>
            <a:off x="341745" y="766402"/>
            <a:ext cx="11406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7AD4B3A-8496-47F4-BBAA-08112D19F90D}"/>
              </a:ext>
            </a:extLst>
          </p:cNvPr>
          <p:cNvSpPr txBox="1"/>
          <p:nvPr/>
        </p:nvSpPr>
        <p:spPr>
          <a:xfrm>
            <a:off x="532466" y="1111320"/>
            <a:ext cx="54942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err="1"/>
              <a:t>Linguistic</a:t>
            </a:r>
            <a:r>
              <a:rPr lang="es-ES_tradnl" sz="3200" dirty="0"/>
              <a:t> </a:t>
            </a:r>
            <a:r>
              <a:rPr lang="es-ES_tradnl" sz="3200" dirty="0" err="1"/>
              <a:t>formulae</a:t>
            </a:r>
            <a:r>
              <a:rPr lang="es-ES_tradnl" sz="3200" dirty="0"/>
              <a:t> </a:t>
            </a:r>
            <a:r>
              <a:rPr lang="es-ES_tradnl" sz="3200" dirty="0" err="1"/>
              <a:t>or</a:t>
            </a:r>
            <a:r>
              <a:rPr lang="es-ES_tradnl" sz="3200" dirty="0"/>
              <a:t> </a:t>
            </a:r>
            <a:r>
              <a:rPr lang="es-ES_tradnl" sz="3200" dirty="0" err="1"/>
              <a:t>schemata</a:t>
            </a:r>
            <a:endParaRPr lang="es-ES_tradnl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0BCC43-9436-4ED7-85A8-020C2D85E316}"/>
              </a:ext>
            </a:extLst>
          </p:cNvPr>
          <p:cNvSpPr txBox="1"/>
          <p:nvPr/>
        </p:nvSpPr>
        <p:spPr>
          <a:xfrm>
            <a:off x="1084238" y="3104602"/>
            <a:ext cx="8802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/>
              <a:t>Daniel Shore, </a:t>
            </a:r>
            <a:r>
              <a:rPr lang="es-ES_tradnl" sz="2400" i="1" dirty="0" err="1"/>
              <a:t>Cyberformalism</a:t>
            </a:r>
            <a:r>
              <a:rPr lang="es-ES_tradnl" sz="2400" i="1" dirty="0"/>
              <a:t>: Histories </a:t>
            </a:r>
            <a:r>
              <a:rPr lang="es-ES_tradnl" sz="2400" i="1" dirty="0" err="1"/>
              <a:t>of</a:t>
            </a:r>
            <a:r>
              <a:rPr lang="es-ES_tradnl" sz="2400" i="1" dirty="0"/>
              <a:t> </a:t>
            </a:r>
            <a:r>
              <a:rPr lang="es-ES_tradnl" sz="2400" i="1" dirty="0" err="1"/>
              <a:t>Linguistic</a:t>
            </a:r>
            <a:r>
              <a:rPr lang="es-ES_tradnl" sz="2400" i="1" dirty="0"/>
              <a:t> </a:t>
            </a:r>
            <a:r>
              <a:rPr lang="es-ES_tradnl" sz="2400" i="1" dirty="0" err="1"/>
              <a:t>forms</a:t>
            </a:r>
            <a:r>
              <a:rPr lang="es-ES_tradnl" sz="2400" i="1" dirty="0"/>
              <a:t> in </a:t>
            </a:r>
            <a:r>
              <a:rPr lang="es-ES_tradnl" sz="2400" i="1" dirty="0" err="1"/>
              <a:t>the</a:t>
            </a:r>
            <a:r>
              <a:rPr lang="es-ES_tradnl" sz="2400" i="1" dirty="0"/>
              <a:t> Digital Archive </a:t>
            </a:r>
            <a:r>
              <a:rPr lang="es-ES_tradnl" sz="2400" dirty="0"/>
              <a:t>(2018)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031243-D8E8-4854-B714-BB9671D812AD}"/>
              </a:ext>
            </a:extLst>
          </p:cNvPr>
          <p:cNvSpPr txBox="1"/>
          <p:nvPr/>
        </p:nvSpPr>
        <p:spPr>
          <a:xfrm>
            <a:off x="1200729" y="1777717"/>
            <a:ext cx="8802254" cy="1200329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s-ES_tradnl" sz="2400" dirty="0">
                <a:solidFill>
                  <a:schemeClr val="bg1"/>
                </a:solidFill>
              </a:rPr>
              <a:t>“a new X” . . . “</a:t>
            </a:r>
            <a:r>
              <a:rPr lang="es-ES_tradnl" sz="2400" dirty="0" err="1">
                <a:solidFill>
                  <a:schemeClr val="bg1"/>
                </a:solidFill>
              </a:rPr>
              <a:t>beyond</a:t>
            </a:r>
            <a:r>
              <a:rPr lang="es-ES_tradnl" sz="2400" dirty="0">
                <a:solidFill>
                  <a:schemeClr val="bg1"/>
                </a:solidFill>
              </a:rPr>
              <a:t> X” . . . “</a:t>
            </a:r>
            <a:r>
              <a:rPr lang="es-ES_tradnl" sz="2400" dirty="0" err="1">
                <a:solidFill>
                  <a:schemeClr val="bg1"/>
                </a:solidFill>
              </a:rPr>
              <a:t>an</a:t>
            </a:r>
            <a:r>
              <a:rPr lang="es-ES_tradnl" sz="2400" dirty="0">
                <a:solidFill>
                  <a:schemeClr val="bg1"/>
                </a:solidFill>
              </a:rPr>
              <a:t> X crisis” . . .  “</a:t>
            </a:r>
            <a:r>
              <a:rPr lang="es-ES_tradnl" sz="2400" dirty="0" err="1">
                <a:solidFill>
                  <a:schemeClr val="bg1"/>
                </a:solidFill>
              </a:rPr>
              <a:t>what</a:t>
            </a:r>
            <a:r>
              <a:rPr lang="es-ES_tradnl" sz="2400" dirty="0">
                <a:solidFill>
                  <a:schemeClr val="bg1"/>
                </a:solidFill>
              </a:rPr>
              <a:t> </a:t>
            </a:r>
            <a:r>
              <a:rPr lang="es-ES_tradnl" sz="2400" dirty="0" err="1">
                <a:solidFill>
                  <a:schemeClr val="bg1"/>
                </a:solidFill>
              </a:rPr>
              <a:t>is</a:t>
            </a:r>
            <a:r>
              <a:rPr lang="es-ES_tradnl" sz="2400" dirty="0">
                <a:solidFill>
                  <a:schemeClr val="bg1"/>
                </a:solidFill>
              </a:rPr>
              <a:t> </a:t>
            </a:r>
            <a:r>
              <a:rPr lang="es-ES_tradnl" sz="2400" dirty="0" err="1">
                <a:solidFill>
                  <a:schemeClr val="bg1"/>
                </a:solidFill>
              </a:rPr>
              <a:t>wrong</a:t>
            </a:r>
            <a:r>
              <a:rPr lang="es-ES_tradnl" sz="2400" dirty="0">
                <a:solidFill>
                  <a:schemeClr val="bg1"/>
                </a:solidFill>
              </a:rPr>
              <a:t> </a:t>
            </a:r>
            <a:r>
              <a:rPr lang="es-ES_tradnl" sz="2400" dirty="0" err="1">
                <a:solidFill>
                  <a:schemeClr val="bg1"/>
                </a:solidFill>
              </a:rPr>
              <a:t>with</a:t>
            </a:r>
            <a:r>
              <a:rPr lang="es-ES_tradnl" sz="2400" dirty="0">
                <a:solidFill>
                  <a:schemeClr val="bg1"/>
                </a:solidFill>
              </a:rPr>
              <a:t> X” . . . “</a:t>
            </a:r>
            <a:r>
              <a:rPr lang="es-ES_tradnl" sz="2400" dirty="0" err="1">
                <a:solidFill>
                  <a:schemeClr val="bg1"/>
                </a:solidFill>
              </a:rPr>
              <a:t>man</a:t>
            </a:r>
            <a:r>
              <a:rPr lang="es-ES_tradnl" sz="2400" dirty="0">
                <a:solidFill>
                  <a:schemeClr val="bg1"/>
                </a:solidFill>
              </a:rPr>
              <a:t> </a:t>
            </a:r>
            <a:r>
              <a:rPr lang="es-ES_tradnl" sz="2400" dirty="0" err="1">
                <a:solidFill>
                  <a:schemeClr val="bg1"/>
                </a:solidFill>
              </a:rPr>
              <a:t>does</a:t>
            </a:r>
            <a:r>
              <a:rPr lang="es-ES_tradnl" sz="2400" dirty="0">
                <a:solidFill>
                  <a:schemeClr val="bg1"/>
                </a:solidFill>
              </a:rPr>
              <a:t> </a:t>
            </a:r>
            <a:r>
              <a:rPr lang="es-ES_tradnl" sz="2400" dirty="0" err="1">
                <a:solidFill>
                  <a:schemeClr val="bg1"/>
                </a:solidFill>
              </a:rPr>
              <a:t>not</a:t>
            </a:r>
            <a:r>
              <a:rPr lang="es-ES_tradnl" sz="2400" dirty="0">
                <a:solidFill>
                  <a:schemeClr val="bg1"/>
                </a:solidFill>
              </a:rPr>
              <a:t> </a:t>
            </a:r>
            <a:r>
              <a:rPr lang="es-ES_tradnl" sz="2400" dirty="0" err="1">
                <a:solidFill>
                  <a:schemeClr val="bg1"/>
                </a:solidFill>
              </a:rPr>
              <a:t>live</a:t>
            </a:r>
            <a:r>
              <a:rPr lang="es-ES_tradnl" sz="2400" dirty="0">
                <a:solidFill>
                  <a:schemeClr val="bg1"/>
                </a:solidFill>
              </a:rPr>
              <a:t> </a:t>
            </a:r>
            <a:r>
              <a:rPr lang="es-ES_tradnl" sz="2400" dirty="0" err="1">
                <a:solidFill>
                  <a:schemeClr val="bg1"/>
                </a:solidFill>
              </a:rPr>
              <a:t>by</a:t>
            </a:r>
            <a:r>
              <a:rPr lang="es-ES_tradnl" sz="2400" dirty="0">
                <a:solidFill>
                  <a:schemeClr val="bg1"/>
                </a:solidFill>
              </a:rPr>
              <a:t> X </a:t>
            </a:r>
            <a:r>
              <a:rPr lang="es-ES_tradnl" sz="2400" dirty="0" err="1">
                <a:solidFill>
                  <a:schemeClr val="bg1"/>
                </a:solidFill>
              </a:rPr>
              <a:t>alone</a:t>
            </a:r>
            <a:r>
              <a:rPr lang="es-ES_tradnl" sz="2400" dirty="0">
                <a:solidFill>
                  <a:schemeClr val="bg1"/>
                </a:solidFill>
              </a:rPr>
              <a:t>” . . . “X: CEO” . . . “global X” . . . “</a:t>
            </a:r>
            <a:r>
              <a:rPr lang="es-ES_tradnl" sz="2400" dirty="0" err="1">
                <a:solidFill>
                  <a:schemeClr val="bg1"/>
                </a:solidFill>
              </a:rPr>
              <a:t>keep</a:t>
            </a:r>
            <a:r>
              <a:rPr lang="es-ES_tradnl" sz="2400" dirty="0">
                <a:solidFill>
                  <a:schemeClr val="bg1"/>
                </a:solidFill>
              </a:rPr>
              <a:t> </a:t>
            </a:r>
            <a:r>
              <a:rPr lang="es-ES_tradnl" sz="2400" dirty="0" err="1">
                <a:solidFill>
                  <a:schemeClr val="bg1"/>
                </a:solidFill>
              </a:rPr>
              <a:t>calm</a:t>
            </a:r>
            <a:r>
              <a:rPr lang="es-ES_tradnl" sz="2400" dirty="0">
                <a:solidFill>
                  <a:schemeClr val="bg1"/>
                </a:solidFill>
              </a:rPr>
              <a:t> and X </a:t>
            </a:r>
            <a:r>
              <a:rPr lang="es-ES_tradnl" sz="2400" dirty="0" err="1">
                <a:solidFill>
                  <a:schemeClr val="bg1"/>
                </a:solidFill>
              </a:rPr>
              <a:t>on</a:t>
            </a:r>
            <a:r>
              <a:rPr lang="es-ES_tradnl" sz="2400" dirty="0">
                <a:solidFill>
                  <a:schemeClr val="bg1"/>
                </a:solidFill>
              </a:rPr>
              <a:t>” . . . “I </a:t>
            </a:r>
            <a:r>
              <a:rPr lang="es-ES_tradnl" sz="2400" dirty="0" err="1">
                <a:solidFill>
                  <a:schemeClr val="bg1"/>
                </a:solidFill>
              </a:rPr>
              <a:t>majored</a:t>
            </a:r>
            <a:r>
              <a:rPr lang="es-ES_tradnl" sz="2400" dirty="0">
                <a:solidFill>
                  <a:schemeClr val="bg1"/>
                </a:solidFill>
              </a:rPr>
              <a:t> in X and Y”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96FABF-4B5C-4515-BD3A-A09F8395CC04}"/>
              </a:ext>
            </a:extLst>
          </p:cNvPr>
          <p:cNvSpPr txBox="1"/>
          <p:nvPr/>
        </p:nvSpPr>
        <p:spPr>
          <a:xfrm>
            <a:off x="1450111" y="4042483"/>
            <a:ext cx="88022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/>
              <a:t>“</a:t>
            </a:r>
            <a:r>
              <a:rPr lang="es-ES_tradnl" sz="2000" dirty="0" err="1"/>
              <a:t>gnomē</a:t>
            </a:r>
            <a:r>
              <a:rPr lang="es-ES_tradnl" sz="2000" dirty="0"/>
              <a:t>, </a:t>
            </a:r>
            <a:r>
              <a:rPr lang="es-ES_tradnl" sz="2000" dirty="0" err="1"/>
              <a:t>sententiae</a:t>
            </a:r>
            <a:r>
              <a:rPr lang="es-ES_tradnl" sz="2000" dirty="0"/>
              <a:t>, </a:t>
            </a:r>
            <a:r>
              <a:rPr lang="es-ES_tradnl" sz="2000" dirty="0" err="1"/>
              <a:t>commonplaces</a:t>
            </a:r>
            <a:r>
              <a:rPr lang="es-ES_tradnl" sz="2000" dirty="0"/>
              <a:t>, </a:t>
            </a:r>
            <a:r>
              <a:rPr lang="es-ES_tradnl" sz="2000" dirty="0" err="1"/>
              <a:t>adages</a:t>
            </a:r>
            <a:r>
              <a:rPr lang="es-ES_tradnl" sz="2000" dirty="0"/>
              <a:t>, </a:t>
            </a:r>
            <a:r>
              <a:rPr lang="es-ES_tradnl" sz="2000" dirty="0" err="1"/>
              <a:t>proverbs</a:t>
            </a:r>
            <a:r>
              <a:rPr lang="es-ES_tradnl" sz="2000" dirty="0"/>
              <a:t>, </a:t>
            </a:r>
            <a:r>
              <a:rPr lang="es-ES_tradnl" sz="2000" dirty="0" err="1"/>
              <a:t>mottos</a:t>
            </a:r>
            <a:r>
              <a:rPr lang="es-ES_tradnl" sz="2000" dirty="0"/>
              <a:t>, </a:t>
            </a:r>
            <a:r>
              <a:rPr lang="es-ES_tradnl" sz="2000" dirty="0" err="1"/>
              <a:t>sayings</a:t>
            </a:r>
            <a:r>
              <a:rPr lang="es-ES_tradnl" sz="2000" dirty="0"/>
              <a:t>, </a:t>
            </a:r>
            <a:r>
              <a:rPr lang="es-ES_tradnl" sz="2000" dirty="0" err="1"/>
              <a:t>saws</a:t>
            </a:r>
            <a:r>
              <a:rPr lang="es-ES_tradnl" sz="2000" dirty="0"/>
              <a:t>, </a:t>
            </a:r>
            <a:r>
              <a:rPr lang="es-ES_tradnl" sz="2000" dirty="0" err="1"/>
              <a:t>aphorisms</a:t>
            </a:r>
            <a:r>
              <a:rPr lang="es-ES_tradnl" sz="2000" dirty="0"/>
              <a:t>,… </a:t>
            </a:r>
            <a:r>
              <a:rPr lang="es-ES_tradnl" sz="2000" dirty="0" err="1"/>
              <a:t>maxims</a:t>
            </a:r>
            <a:r>
              <a:rPr lang="es-ES_tradnl" sz="2000" dirty="0"/>
              <a:t>,… clichés, </a:t>
            </a:r>
            <a:r>
              <a:rPr lang="es-ES_tradnl" sz="2000" dirty="0" err="1"/>
              <a:t>catchphrases</a:t>
            </a:r>
            <a:r>
              <a:rPr lang="es-ES_tradnl" sz="2000" dirty="0"/>
              <a:t>, slogans, </a:t>
            </a:r>
            <a:r>
              <a:rPr lang="es-ES_tradnl" sz="2000" dirty="0" err="1"/>
              <a:t>phrasemes</a:t>
            </a:r>
            <a:r>
              <a:rPr lang="es-ES_tradnl" sz="2000" dirty="0"/>
              <a:t>, </a:t>
            </a:r>
            <a:r>
              <a:rPr lang="es-ES_tradnl" sz="2000" dirty="0" err="1"/>
              <a:t>listemes</a:t>
            </a:r>
            <a:r>
              <a:rPr lang="es-ES_tradnl" sz="2000" dirty="0"/>
              <a:t>….” (9)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6F332E-4B29-42C4-9632-6009C3C83035}"/>
              </a:ext>
            </a:extLst>
          </p:cNvPr>
          <p:cNvSpPr txBox="1"/>
          <p:nvPr/>
        </p:nvSpPr>
        <p:spPr>
          <a:xfrm>
            <a:off x="1450111" y="4995794"/>
            <a:ext cx="88022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/>
              <a:t>“</a:t>
            </a:r>
            <a:r>
              <a:rPr lang="es-ES_tradnl" sz="2000" dirty="0" err="1"/>
              <a:t>lexically</a:t>
            </a:r>
            <a:r>
              <a:rPr lang="es-ES_tradnl" sz="2000" dirty="0"/>
              <a:t> open, </a:t>
            </a:r>
            <a:r>
              <a:rPr lang="es-ES_tradnl" sz="2000" dirty="0" err="1"/>
              <a:t>partially</a:t>
            </a:r>
            <a:r>
              <a:rPr lang="es-ES_tradnl" sz="2000" dirty="0"/>
              <a:t> </a:t>
            </a:r>
            <a:r>
              <a:rPr lang="es-ES_tradnl" sz="2000" dirty="0" err="1"/>
              <a:t>filled</a:t>
            </a:r>
            <a:r>
              <a:rPr lang="es-ES_tradnl" sz="2000" dirty="0"/>
              <a:t>, and </a:t>
            </a:r>
            <a:r>
              <a:rPr lang="es-ES_tradnl" sz="2000" dirty="0" err="1"/>
              <a:t>unfilled</a:t>
            </a:r>
            <a:r>
              <a:rPr lang="es-ES_tradnl" sz="2000" dirty="0"/>
              <a:t> </a:t>
            </a:r>
            <a:r>
              <a:rPr lang="es-ES_tradnl" sz="2000" dirty="0" err="1"/>
              <a:t>constructions</a:t>
            </a:r>
            <a:r>
              <a:rPr lang="es-ES_tradnl" sz="2000" dirty="0"/>
              <a:t>;,… </a:t>
            </a:r>
            <a:r>
              <a:rPr lang="es-ES_tradnl" sz="2000" dirty="0" err="1"/>
              <a:t>abstract</a:t>
            </a:r>
            <a:r>
              <a:rPr lang="es-ES_tradnl" sz="2000" dirty="0"/>
              <a:t>, and </a:t>
            </a:r>
            <a:r>
              <a:rPr lang="es-ES_tradnl" sz="2000" dirty="0" err="1"/>
              <a:t>schematic</a:t>
            </a:r>
            <a:r>
              <a:rPr lang="es-ES_tradnl" sz="2000" dirty="0"/>
              <a:t> </a:t>
            </a:r>
            <a:r>
              <a:rPr lang="es-ES_tradnl" sz="2000" dirty="0" err="1"/>
              <a:t>constructions</a:t>
            </a:r>
            <a:r>
              <a:rPr lang="es-ES_tradnl" sz="2000" dirty="0"/>
              <a:t>; </a:t>
            </a:r>
            <a:r>
              <a:rPr lang="es-ES_tradnl" sz="2000" dirty="0" err="1"/>
              <a:t>schemata</a:t>
            </a:r>
            <a:r>
              <a:rPr lang="es-ES_tradnl" sz="2000" dirty="0"/>
              <a:t> … ; formal, variable, and </a:t>
            </a:r>
            <a:r>
              <a:rPr lang="es-ES_tradnl" sz="2000" dirty="0" err="1"/>
              <a:t>constructional</a:t>
            </a:r>
            <a:r>
              <a:rPr lang="es-ES_tradnl" sz="2000" dirty="0"/>
              <a:t> </a:t>
            </a:r>
            <a:r>
              <a:rPr lang="es-ES_tradnl" sz="2000" dirty="0" err="1"/>
              <a:t>idioms</a:t>
            </a:r>
            <a:r>
              <a:rPr lang="es-ES_tradnl" sz="2000" dirty="0"/>
              <a:t>; </a:t>
            </a:r>
            <a:r>
              <a:rPr lang="es-ES_tradnl" sz="2000" dirty="0" err="1"/>
              <a:t>syntactic</a:t>
            </a:r>
            <a:r>
              <a:rPr lang="es-ES_tradnl" sz="2000" dirty="0"/>
              <a:t> </a:t>
            </a:r>
            <a:r>
              <a:rPr lang="es-ES_tradnl" sz="2000" dirty="0" err="1"/>
              <a:t>patterns</a:t>
            </a:r>
            <a:r>
              <a:rPr lang="es-ES_tradnl" sz="2000" dirty="0"/>
              <a:t>, </a:t>
            </a:r>
            <a:r>
              <a:rPr lang="es-ES_tradnl" sz="2000" dirty="0" err="1"/>
              <a:t>phrasal</a:t>
            </a:r>
            <a:r>
              <a:rPr lang="es-ES_tradnl" sz="2000" dirty="0"/>
              <a:t> </a:t>
            </a:r>
            <a:r>
              <a:rPr lang="es-ES_tradnl" sz="2000" dirty="0" err="1"/>
              <a:t>patterns</a:t>
            </a:r>
            <a:r>
              <a:rPr lang="es-ES_tradnl" sz="2000" dirty="0"/>
              <a:t>, </a:t>
            </a:r>
            <a:r>
              <a:rPr lang="es-ES_tradnl" sz="2000" dirty="0" err="1"/>
              <a:t>phrasal</a:t>
            </a:r>
            <a:r>
              <a:rPr lang="es-ES_tradnl" sz="2000" dirty="0"/>
              <a:t> </a:t>
            </a:r>
            <a:r>
              <a:rPr lang="es-ES_tradnl" sz="2000" dirty="0" err="1"/>
              <a:t>templates</a:t>
            </a:r>
            <a:r>
              <a:rPr lang="es-ES_tradnl" sz="2000" dirty="0"/>
              <a:t> “ (7)</a:t>
            </a:r>
          </a:p>
        </p:txBody>
      </p:sp>
    </p:spTree>
    <p:extLst>
      <p:ext uri="{BB962C8B-B14F-4D97-AF65-F5344CB8AC3E}">
        <p14:creationId xmlns:p14="http://schemas.microsoft.com/office/powerpoint/2010/main" val="184405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ecx.images-amazon.com/images/I/51kJ7lD7UcL._SX331_BO1,204,203,200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961" y="2034688"/>
            <a:ext cx="2770533" cy="415164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616060" y="6186329"/>
            <a:ext cx="641405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Peter de </a:t>
            </a:r>
            <a:r>
              <a:rPr lang="en-US" sz="2200" b="1" dirty="0" err="1"/>
              <a:t>Bolla</a:t>
            </a:r>
            <a:r>
              <a:rPr lang="en-US" sz="2200" b="1" dirty="0"/>
              <a:t> </a:t>
            </a:r>
            <a:r>
              <a:rPr lang="en-US" dirty="0"/>
              <a:t>(2013)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327" y="1062535"/>
            <a:ext cx="6455039" cy="14034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3327" y="2572419"/>
            <a:ext cx="3773122" cy="39523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1F41DD1D-19D7-4368-9DCB-D3E8CE41B411}"/>
              </a:ext>
            </a:extLst>
          </p:cNvPr>
          <p:cNvCxnSpPr/>
          <p:nvPr/>
        </p:nvCxnSpPr>
        <p:spPr>
          <a:xfrm>
            <a:off x="341745" y="766402"/>
            <a:ext cx="11406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1">
            <a:extLst>
              <a:ext uri="{FF2B5EF4-FFF2-40B4-BE49-F238E27FC236}">
                <a16:creationId xmlns:a16="http://schemas.microsoft.com/office/drawing/2014/main" id="{C75AA8D1-BAF0-435B-8B58-17762AE9684B}"/>
              </a:ext>
            </a:extLst>
          </p:cNvPr>
          <p:cNvSpPr/>
          <p:nvPr/>
        </p:nvSpPr>
        <p:spPr>
          <a:xfrm>
            <a:off x="9386794" y="2955442"/>
            <a:ext cx="30260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i="0" dirty="0"/>
              <a:t>Cambridge Concept Lab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608FE5B1-1A87-4E54-99C5-653AFC933564}"/>
              </a:ext>
            </a:extLst>
          </p:cNvPr>
          <p:cNvSpPr txBox="1"/>
          <p:nvPr/>
        </p:nvSpPr>
        <p:spPr>
          <a:xfrm>
            <a:off x="201891" y="129097"/>
            <a:ext cx="73902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3600" dirty="0" err="1"/>
              <a:t>Theory</a:t>
            </a:r>
            <a:r>
              <a:rPr lang="es-ES_tradnl" sz="3600" dirty="0"/>
              <a:t>/</a:t>
            </a:r>
            <a:r>
              <a:rPr lang="es-ES_tradnl" sz="3600" dirty="0" err="1">
                <a:solidFill>
                  <a:srgbClr val="FF0000"/>
                </a:solidFill>
              </a:rPr>
              <a:t>Practice</a:t>
            </a:r>
            <a:r>
              <a:rPr lang="es-ES_tradnl" sz="3600" dirty="0"/>
              <a:t> </a:t>
            </a:r>
            <a:r>
              <a:rPr lang="es-ES_tradnl" sz="3600" dirty="0" err="1"/>
              <a:t>of</a:t>
            </a:r>
            <a:r>
              <a:rPr lang="es-ES_tradnl" sz="3600" dirty="0"/>
              <a:t> </a:t>
            </a:r>
            <a:r>
              <a:rPr lang="es-ES_tradnl" sz="3600" dirty="0" err="1"/>
              <a:t>Intellectual</a:t>
            </a:r>
            <a:r>
              <a:rPr lang="es-ES_tradnl" sz="3600" dirty="0"/>
              <a:t> </a:t>
            </a:r>
            <a:r>
              <a:rPr lang="es-ES_tradnl" sz="3600" dirty="0" err="1"/>
              <a:t>History</a:t>
            </a:r>
            <a:r>
              <a:rPr lang="es-ES_tradnl" sz="36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5D46FBF9-59DF-4789-94D6-46FD54920436}"/>
              </a:ext>
            </a:extLst>
          </p:cNvPr>
          <p:cNvSpPr txBox="1"/>
          <p:nvPr/>
        </p:nvSpPr>
        <p:spPr>
          <a:xfrm>
            <a:off x="532466" y="1111320"/>
            <a:ext cx="5563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/>
              <a:t>“</a:t>
            </a:r>
            <a:r>
              <a:rPr lang="es-ES_tradnl" sz="3200" dirty="0" err="1"/>
              <a:t>Architecture</a:t>
            </a:r>
            <a:r>
              <a:rPr lang="es-ES_tradnl" sz="3200" dirty="0"/>
              <a:t> </a:t>
            </a:r>
            <a:r>
              <a:rPr lang="es-ES_tradnl" sz="3200" dirty="0" err="1"/>
              <a:t>of</a:t>
            </a:r>
            <a:r>
              <a:rPr lang="es-ES_tradnl" sz="3200" dirty="0"/>
              <a:t> </a:t>
            </a:r>
            <a:r>
              <a:rPr lang="es-ES_tradnl" sz="3200" dirty="0" err="1"/>
              <a:t>Concepts</a:t>
            </a:r>
            <a:r>
              <a:rPr lang="es-ES_tradnl" sz="3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405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">
            <a:extLst>
              <a:ext uri="{FF2B5EF4-FFF2-40B4-BE49-F238E27FC236}">
                <a16:creationId xmlns:a16="http://schemas.microsoft.com/office/drawing/2014/main" id="{608FE5B1-1A87-4E54-99C5-653AFC933564}"/>
              </a:ext>
            </a:extLst>
          </p:cNvPr>
          <p:cNvSpPr txBox="1"/>
          <p:nvPr/>
        </p:nvSpPr>
        <p:spPr>
          <a:xfrm>
            <a:off x="201891" y="129097"/>
            <a:ext cx="73902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3600" dirty="0" err="1"/>
              <a:t>Theory</a:t>
            </a:r>
            <a:r>
              <a:rPr lang="es-ES_tradnl" sz="3600" dirty="0"/>
              <a:t>/</a:t>
            </a:r>
            <a:r>
              <a:rPr lang="es-ES_tradnl" sz="3600" dirty="0" err="1">
                <a:solidFill>
                  <a:srgbClr val="FF0000"/>
                </a:solidFill>
              </a:rPr>
              <a:t>Practice</a:t>
            </a:r>
            <a:r>
              <a:rPr lang="es-ES_tradnl" sz="3600" dirty="0"/>
              <a:t> </a:t>
            </a:r>
            <a:r>
              <a:rPr lang="es-ES_tradnl" sz="3600" dirty="0" err="1"/>
              <a:t>of</a:t>
            </a:r>
            <a:r>
              <a:rPr lang="es-ES_tradnl" sz="3600" dirty="0"/>
              <a:t> </a:t>
            </a:r>
            <a:r>
              <a:rPr lang="es-ES_tradnl" sz="3600" dirty="0" err="1"/>
              <a:t>Intellectual</a:t>
            </a:r>
            <a:r>
              <a:rPr lang="es-ES_tradnl" sz="3600" dirty="0"/>
              <a:t> </a:t>
            </a:r>
            <a:r>
              <a:rPr lang="es-ES_tradnl" sz="3600" dirty="0" err="1"/>
              <a:t>History</a:t>
            </a:r>
            <a:r>
              <a:rPr lang="es-ES_tradnl" sz="360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9" name="Straight Connector 5">
            <a:extLst>
              <a:ext uri="{FF2B5EF4-FFF2-40B4-BE49-F238E27FC236}">
                <a16:creationId xmlns:a16="http://schemas.microsoft.com/office/drawing/2014/main" id="{1F41DD1D-19D7-4368-9DCB-D3E8CE41B411}"/>
              </a:ext>
            </a:extLst>
          </p:cNvPr>
          <p:cNvCxnSpPr/>
          <p:nvPr/>
        </p:nvCxnSpPr>
        <p:spPr>
          <a:xfrm>
            <a:off x="341745" y="766402"/>
            <a:ext cx="11406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A3677AA-FB15-4382-9529-E0E812640ADC}"/>
              </a:ext>
            </a:extLst>
          </p:cNvPr>
          <p:cNvSpPr txBox="1"/>
          <p:nvPr/>
        </p:nvSpPr>
        <p:spPr>
          <a:xfrm>
            <a:off x="529389" y="1060704"/>
            <a:ext cx="377312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/>
              <a:t>“I </a:t>
            </a:r>
            <a:r>
              <a:rPr lang="es-ES_tradnl" sz="2400" dirty="0" err="1"/>
              <a:t>propose</a:t>
            </a:r>
            <a:r>
              <a:rPr lang="es-ES_tradnl" sz="2400" dirty="0"/>
              <a:t> </a:t>
            </a:r>
            <a:r>
              <a:rPr lang="es-ES_tradnl" sz="2400" dirty="0" err="1"/>
              <a:t>five</a:t>
            </a:r>
            <a:r>
              <a:rPr lang="es-ES_tradnl" sz="2400" dirty="0"/>
              <a:t> </a:t>
            </a:r>
            <a:r>
              <a:rPr lang="es-ES_tradnl" sz="2400" dirty="0" err="1"/>
              <a:t>categories</a:t>
            </a:r>
            <a:r>
              <a:rPr lang="es-ES_tradnl" sz="2400" dirty="0"/>
              <a:t> </a:t>
            </a:r>
            <a:r>
              <a:rPr lang="es-ES_tradnl" sz="2400" dirty="0" err="1"/>
              <a:t>for</a:t>
            </a:r>
            <a:r>
              <a:rPr lang="es-ES_tradnl" sz="2400" dirty="0"/>
              <a:t> [a </a:t>
            </a:r>
            <a:r>
              <a:rPr lang="es-ES_tradnl" sz="2400" dirty="0" err="1"/>
              <a:t>typology</a:t>
            </a:r>
            <a:r>
              <a:rPr lang="es-ES_tradnl" sz="2400" dirty="0"/>
              <a:t> </a:t>
            </a:r>
            <a:r>
              <a:rPr lang="es-ES_tradnl" sz="2400" dirty="0" err="1"/>
              <a:t>of</a:t>
            </a:r>
            <a:r>
              <a:rPr lang="es-ES_tradnl" sz="2400" dirty="0"/>
              <a:t> </a:t>
            </a:r>
            <a:r>
              <a:rPr lang="es-ES_tradnl" sz="2400" dirty="0" err="1"/>
              <a:t>concepts</a:t>
            </a:r>
            <a:r>
              <a:rPr lang="es-ES_tradnl" sz="2400" dirty="0"/>
              <a:t>]: </a:t>
            </a:r>
            <a:r>
              <a:rPr lang="es-ES_tradnl" sz="2400" dirty="0" err="1"/>
              <a:t>kind</a:t>
            </a:r>
            <a:r>
              <a:rPr lang="es-ES_tradnl" sz="2400" dirty="0"/>
              <a:t>, </a:t>
            </a:r>
            <a:r>
              <a:rPr lang="es-ES_tradnl" sz="2400" dirty="0" err="1"/>
              <a:t>function</a:t>
            </a:r>
            <a:r>
              <a:rPr lang="es-ES_tradnl" sz="2400" dirty="0"/>
              <a:t>, </a:t>
            </a:r>
            <a:r>
              <a:rPr lang="es-ES_tradnl" sz="2400" dirty="0" err="1"/>
              <a:t>structure</a:t>
            </a:r>
            <a:r>
              <a:rPr lang="es-ES_tradnl" sz="2400" dirty="0"/>
              <a:t>, </a:t>
            </a:r>
            <a:r>
              <a:rPr lang="es-ES_tradnl" sz="2400" dirty="0" err="1"/>
              <a:t>modality</a:t>
            </a:r>
            <a:r>
              <a:rPr lang="es-ES_tradnl" sz="2400" dirty="0"/>
              <a:t>, and </a:t>
            </a:r>
            <a:r>
              <a:rPr lang="es-ES_tradnl" sz="2400" dirty="0" err="1"/>
              <a:t>phase</a:t>
            </a:r>
            <a:r>
              <a:rPr lang="es-ES_tradnl" sz="2400" dirty="0"/>
              <a:t>. In </a:t>
            </a:r>
            <a:r>
              <a:rPr lang="es-ES_tradnl" sz="2400" dirty="0" err="1"/>
              <a:t>addition</a:t>
            </a:r>
            <a:r>
              <a:rPr lang="es-ES_tradnl" sz="2400" dirty="0"/>
              <a:t> . . . I </a:t>
            </a:r>
            <a:r>
              <a:rPr lang="es-ES_tradnl" sz="2400" dirty="0" err="1"/>
              <a:t>also</a:t>
            </a:r>
            <a:r>
              <a:rPr lang="es-ES_tradnl" sz="2400" dirty="0"/>
              <a:t> </a:t>
            </a:r>
            <a:r>
              <a:rPr lang="es-ES_tradnl" sz="2400" dirty="0" err="1"/>
              <a:t>outline</a:t>
            </a:r>
            <a:r>
              <a:rPr lang="es-ES_tradnl" sz="2400" dirty="0"/>
              <a:t> </a:t>
            </a:r>
            <a:r>
              <a:rPr lang="es-ES_tradnl" sz="2400" dirty="0" err="1"/>
              <a:t>three</a:t>
            </a:r>
            <a:r>
              <a:rPr lang="es-ES_tradnl" sz="2400" dirty="0"/>
              <a:t> </a:t>
            </a:r>
            <a:r>
              <a:rPr lang="es-ES_tradnl" sz="2400" dirty="0" err="1"/>
              <a:t>architectural</a:t>
            </a:r>
            <a:r>
              <a:rPr lang="es-ES_tradnl" sz="2400" dirty="0"/>
              <a:t> </a:t>
            </a:r>
            <a:r>
              <a:rPr lang="es-ES_tradnl" sz="2400" dirty="0" err="1"/>
              <a:t>elements</a:t>
            </a:r>
            <a:r>
              <a:rPr lang="es-ES_tradnl" sz="2400" dirty="0"/>
              <a:t> </a:t>
            </a:r>
            <a:r>
              <a:rPr lang="es-ES_tradnl" sz="2400" dirty="0" err="1"/>
              <a:t>that</a:t>
            </a:r>
            <a:r>
              <a:rPr lang="es-ES_tradnl" sz="2400" dirty="0"/>
              <a:t> </a:t>
            </a:r>
            <a:r>
              <a:rPr lang="es-ES_tradnl" sz="2400" dirty="0" err="1"/>
              <a:t>enable</a:t>
            </a:r>
            <a:r>
              <a:rPr lang="es-ES_tradnl" sz="2400" dirty="0"/>
              <a:t> </a:t>
            </a:r>
            <a:r>
              <a:rPr lang="es-ES_tradnl" sz="2400" dirty="0" err="1"/>
              <a:t>different</a:t>
            </a:r>
            <a:r>
              <a:rPr lang="es-ES_tradnl" sz="2400" dirty="0"/>
              <a:t> </a:t>
            </a:r>
            <a:r>
              <a:rPr lang="es-ES_tradnl" sz="2400" dirty="0" err="1"/>
              <a:t>ways</a:t>
            </a:r>
            <a:r>
              <a:rPr lang="es-ES_tradnl" sz="2400" dirty="0"/>
              <a:t> </a:t>
            </a:r>
            <a:r>
              <a:rPr lang="es-ES_tradnl" sz="2400" dirty="0" err="1"/>
              <a:t>of</a:t>
            </a:r>
            <a:r>
              <a:rPr lang="es-ES_tradnl" sz="2400" dirty="0"/>
              <a:t> </a:t>
            </a:r>
            <a:r>
              <a:rPr lang="es-ES_tradnl" sz="2400" dirty="0" err="1"/>
              <a:t>connecting</a:t>
            </a:r>
            <a:r>
              <a:rPr lang="es-ES_tradnl" sz="2400" dirty="0"/>
              <a:t> </a:t>
            </a:r>
            <a:r>
              <a:rPr lang="es-ES_tradnl" sz="2400" dirty="0" err="1"/>
              <a:t>concepts</a:t>
            </a:r>
            <a:r>
              <a:rPr lang="es-ES_tradnl" sz="2400" dirty="0"/>
              <a:t> in a </a:t>
            </a:r>
            <a:r>
              <a:rPr lang="es-ES_tradnl" sz="2400" dirty="0" err="1"/>
              <a:t>network</a:t>
            </a:r>
            <a:r>
              <a:rPr lang="es-ES_tradnl" sz="2400" dirty="0"/>
              <a:t>: </a:t>
            </a:r>
            <a:r>
              <a:rPr lang="es-ES_tradnl" sz="2400" dirty="0" err="1"/>
              <a:t>the</a:t>
            </a:r>
            <a:r>
              <a:rPr lang="es-ES_tradnl" sz="2400" dirty="0"/>
              <a:t> </a:t>
            </a:r>
            <a:r>
              <a:rPr lang="es-ES_tradnl" sz="2400" dirty="0" err="1"/>
              <a:t>hinge</a:t>
            </a:r>
            <a:r>
              <a:rPr lang="es-ES_tradnl" sz="2400" dirty="0"/>
              <a:t>, </a:t>
            </a:r>
            <a:r>
              <a:rPr lang="es-ES_tradnl" sz="2400" dirty="0" err="1"/>
              <a:t>the</a:t>
            </a:r>
            <a:r>
              <a:rPr lang="es-ES_tradnl" sz="2400" dirty="0"/>
              <a:t> </a:t>
            </a:r>
            <a:r>
              <a:rPr lang="es-ES_tradnl" sz="2400" dirty="0" err="1"/>
              <a:t>deposit</a:t>
            </a:r>
            <a:r>
              <a:rPr lang="es-ES_tradnl" sz="2400" dirty="0"/>
              <a:t>, and </a:t>
            </a:r>
            <a:r>
              <a:rPr lang="es-ES_tradnl" sz="2400" dirty="0" err="1"/>
              <a:t>the</a:t>
            </a:r>
            <a:r>
              <a:rPr lang="es-ES_tradnl" sz="2400" dirty="0"/>
              <a:t> </a:t>
            </a:r>
            <a:r>
              <a:rPr lang="es-ES_tradnl" sz="2400" dirty="0" err="1"/>
              <a:t>platform</a:t>
            </a:r>
            <a:r>
              <a:rPr lang="es-ES_tradnl" sz="2400" dirty="0"/>
              <a:t>.” (32)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0A606BA3-CCE7-4ED8-B694-5FCE79C79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3327" y="1062535"/>
            <a:ext cx="6455039" cy="140343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C0E2F220-1E31-4774-9A03-BADF8FEFD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3327" y="2572419"/>
            <a:ext cx="3773122" cy="39523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Rectangle 1">
            <a:extLst>
              <a:ext uri="{FF2B5EF4-FFF2-40B4-BE49-F238E27FC236}">
                <a16:creationId xmlns:a16="http://schemas.microsoft.com/office/drawing/2014/main" id="{90242DCD-56C8-49FD-A12F-BD22B6C5F183}"/>
              </a:ext>
            </a:extLst>
          </p:cNvPr>
          <p:cNvSpPr/>
          <p:nvPr/>
        </p:nvSpPr>
        <p:spPr>
          <a:xfrm>
            <a:off x="9386794" y="2955442"/>
            <a:ext cx="302600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3200" i="0" dirty="0"/>
              <a:t>Cambridge Concept Lab</a:t>
            </a:r>
          </a:p>
        </p:txBody>
      </p:sp>
    </p:spTree>
    <p:extLst>
      <p:ext uri="{BB962C8B-B14F-4D97-AF65-F5344CB8AC3E}">
        <p14:creationId xmlns:p14="http://schemas.microsoft.com/office/powerpoint/2010/main" val="156824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DF4E01C6-CCF5-4AD9-9A3D-2BB9A57124C5}"/>
              </a:ext>
            </a:extLst>
          </p:cNvPr>
          <p:cNvSpPr txBox="1"/>
          <p:nvPr/>
        </p:nvSpPr>
        <p:spPr>
          <a:xfrm>
            <a:off x="201891" y="129097"/>
            <a:ext cx="73902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3600" dirty="0" err="1"/>
              <a:t>Theory</a:t>
            </a:r>
            <a:r>
              <a:rPr lang="es-ES_tradnl" sz="3600" dirty="0"/>
              <a:t>/</a:t>
            </a:r>
            <a:r>
              <a:rPr lang="es-ES_tradnl" sz="3600" dirty="0" err="1">
                <a:solidFill>
                  <a:srgbClr val="FF0000"/>
                </a:solidFill>
              </a:rPr>
              <a:t>Practice</a:t>
            </a:r>
            <a:r>
              <a:rPr lang="es-ES_tradnl" sz="3600" dirty="0"/>
              <a:t> </a:t>
            </a:r>
            <a:r>
              <a:rPr lang="es-ES_tradnl" sz="3600" dirty="0" err="1"/>
              <a:t>of</a:t>
            </a:r>
            <a:r>
              <a:rPr lang="es-ES_tradnl" sz="3600" dirty="0"/>
              <a:t> </a:t>
            </a:r>
            <a:r>
              <a:rPr lang="es-ES_tradnl" sz="3600" dirty="0" err="1"/>
              <a:t>Intellectual</a:t>
            </a:r>
            <a:r>
              <a:rPr lang="es-ES_tradnl" sz="3600" dirty="0"/>
              <a:t> </a:t>
            </a:r>
            <a:r>
              <a:rPr lang="es-ES_tradnl" sz="3600" dirty="0" err="1"/>
              <a:t>History</a:t>
            </a:r>
            <a:r>
              <a:rPr lang="es-ES_tradnl" sz="360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5" name="Straight Connector 5">
            <a:extLst>
              <a:ext uri="{FF2B5EF4-FFF2-40B4-BE49-F238E27FC236}">
                <a16:creationId xmlns:a16="http://schemas.microsoft.com/office/drawing/2014/main" id="{AF3844B2-2F1D-4E4F-9FE7-861A95DAE252}"/>
              </a:ext>
            </a:extLst>
          </p:cNvPr>
          <p:cNvCxnSpPr/>
          <p:nvPr/>
        </p:nvCxnSpPr>
        <p:spPr>
          <a:xfrm>
            <a:off x="341745" y="766402"/>
            <a:ext cx="11406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7AD4B3A-8496-47F4-BBAA-08112D19F90D}"/>
              </a:ext>
            </a:extLst>
          </p:cNvPr>
          <p:cNvSpPr txBox="1"/>
          <p:nvPr/>
        </p:nvSpPr>
        <p:spPr>
          <a:xfrm>
            <a:off x="532466" y="1111320"/>
            <a:ext cx="23843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 err="1"/>
              <a:t>Topic</a:t>
            </a:r>
            <a:r>
              <a:rPr lang="es-ES_tradnl" sz="3200" dirty="0"/>
              <a:t> </a:t>
            </a:r>
            <a:r>
              <a:rPr lang="es-ES_tradnl" sz="3200" dirty="0" err="1"/>
              <a:t>Models</a:t>
            </a:r>
            <a:endParaRPr lang="es-ES_tradnl" sz="3200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0E1A3948-ECD3-4F95-BAE7-BE400ACC2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036" y="2171176"/>
            <a:ext cx="4433335" cy="35186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A3058EC-AA85-47B5-BA2C-5970F76AB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353" y="1574650"/>
            <a:ext cx="5072291" cy="41151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3C267FB-7E8F-4188-8E25-7EA70A5D9D69}"/>
              </a:ext>
            </a:extLst>
          </p:cNvPr>
          <p:cNvSpPr txBox="1"/>
          <p:nvPr/>
        </p:nvSpPr>
        <p:spPr>
          <a:xfrm>
            <a:off x="6837664" y="5906932"/>
            <a:ext cx="39796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Hierarchical </a:t>
            </a:r>
            <a:r>
              <a:rPr lang="en-US" dirty="0" err="1"/>
              <a:t>dendogram</a:t>
            </a:r>
            <a:r>
              <a:rPr lang="en-US" dirty="0"/>
              <a:t> topic clustering</a:t>
            </a:r>
          </a:p>
        </p:txBody>
      </p:sp>
    </p:spTree>
    <p:extLst>
      <p:ext uri="{BB962C8B-B14F-4D97-AF65-F5344CB8AC3E}">
        <p14:creationId xmlns:p14="http://schemas.microsoft.com/office/powerpoint/2010/main" val="253364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DF4E01C6-CCF5-4AD9-9A3D-2BB9A57124C5}"/>
              </a:ext>
            </a:extLst>
          </p:cNvPr>
          <p:cNvSpPr txBox="1"/>
          <p:nvPr/>
        </p:nvSpPr>
        <p:spPr>
          <a:xfrm>
            <a:off x="201891" y="129097"/>
            <a:ext cx="73902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3600" dirty="0" err="1"/>
              <a:t>Theory</a:t>
            </a:r>
            <a:r>
              <a:rPr lang="es-ES_tradnl" sz="3600" dirty="0"/>
              <a:t>/</a:t>
            </a:r>
            <a:r>
              <a:rPr lang="es-ES_tradnl" sz="3600" dirty="0" err="1">
                <a:solidFill>
                  <a:srgbClr val="FF0000"/>
                </a:solidFill>
              </a:rPr>
              <a:t>Practice</a:t>
            </a:r>
            <a:r>
              <a:rPr lang="es-ES_tradnl" sz="3600" dirty="0"/>
              <a:t> </a:t>
            </a:r>
            <a:r>
              <a:rPr lang="es-ES_tradnl" sz="3600" dirty="0" err="1"/>
              <a:t>of</a:t>
            </a:r>
            <a:r>
              <a:rPr lang="es-ES_tradnl" sz="3600" dirty="0"/>
              <a:t> </a:t>
            </a:r>
            <a:r>
              <a:rPr lang="es-ES_tradnl" sz="3600" dirty="0" err="1"/>
              <a:t>Intellectual</a:t>
            </a:r>
            <a:r>
              <a:rPr lang="es-ES_tradnl" sz="3600" dirty="0"/>
              <a:t> </a:t>
            </a:r>
            <a:r>
              <a:rPr lang="es-ES_tradnl" sz="3600" dirty="0" err="1"/>
              <a:t>History</a:t>
            </a:r>
            <a:r>
              <a:rPr lang="es-ES_tradnl" sz="360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5" name="Straight Connector 5">
            <a:extLst>
              <a:ext uri="{FF2B5EF4-FFF2-40B4-BE49-F238E27FC236}">
                <a16:creationId xmlns:a16="http://schemas.microsoft.com/office/drawing/2014/main" id="{AF3844B2-2F1D-4E4F-9FE7-861A95DAE252}"/>
              </a:ext>
            </a:extLst>
          </p:cNvPr>
          <p:cNvCxnSpPr/>
          <p:nvPr/>
        </p:nvCxnSpPr>
        <p:spPr>
          <a:xfrm>
            <a:off x="341745" y="766402"/>
            <a:ext cx="11406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7AD4B3A-8496-47F4-BBAA-08112D19F90D}"/>
              </a:ext>
            </a:extLst>
          </p:cNvPr>
          <p:cNvSpPr txBox="1"/>
          <p:nvPr/>
        </p:nvSpPr>
        <p:spPr>
          <a:xfrm>
            <a:off x="532466" y="1111320"/>
            <a:ext cx="3082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/>
              <a:t>Word </a:t>
            </a:r>
            <a:r>
              <a:rPr lang="es-ES_tradnl" sz="3200" dirty="0" err="1"/>
              <a:t>Embedding</a:t>
            </a:r>
            <a:endParaRPr lang="es-ES_tradnl" sz="3200" dirty="0"/>
          </a:p>
        </p:txBody>
      </p:sp>
      <p:pic>
        <p:nvPicPr>
          <p:cNvPr id="1026" name="Picture 2" descr="Image result for word embedding">
            <a:extLst>
              <a:ext uri="{FF2B5EF4-FFF2-40B4-BE49-F238E27FC236}">
                <a16:creationId xmlns:a16="http://schemas.microsoft.com/office/drawing/2014/main" id="{6626568C-F6AC-4E9C-B551-53F169C0E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12" y="2050256"/>
            <a:ext cx="11123142" cy="389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27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FF5D4100-E30D-4F8F-948A-38793229D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201" y="1231393"/>
            <a:ext cx="9261948" cy="5209844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DF4E01C6-CCF5-4AD9-9A3D-2BB9A57124C5}"/>
              </a:ext>
            </a:extLst>
          </p:cNvPr>
          <p:cNvSpPr txBox="1"/>
          <p:nvPr/>
        </p:nvSpPr>
        <p:spPr>
          <a:xfrm>
            <a:off x="201891" y="129097"/>
            <a:ext cx="73902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3600" dirty="0" err="1"/>
              <a:t>Theory</a:t>
            </a:r>
            <a:r>
              <a:rPr lang="es-ES_tradnl" sz="3600" dirty="0"/>
              <a:t>/</a:t>
            </a:r>
            <a:r>
              <a:rPr lang="es-ES_tradnl" sz="3600" dirty="0" err="1">
                <a:solidFill>
                  <a:srgbClr val="FF0000"/>
                </a:solidFill>
              </a:rPr>
              <a:t>Practice</a:t>
            </a:r>
            <a:r>
              <a:rPr lang="es-ES_tradnl" sz="3600" dirty="0"/>
              <a:t> </a:t>
            </a:r>
            <a:r>
              <a:rPr lang="es-ES_tradnl" sz="3600" dirty="0" err="1"/>
              <a:t>of</a:t>
            </a:r>
            <a:r>
              <a:rPr lang="es-ES_tradnl" sz="3600" dirty="0"/>
              <a:t> </a:t>
            </a:r>
            <a:r>
              <a:rPr lang="es-ES_tradnl" sz="3600" dirty="0" err="1"/>
              <a:t>Intellectual</a:t>
            </a:r>
            <a:r>
              <a:rPr lang="es-ES_tradnl" sz="3600" dirty="0"/>
              <a:t> </a:t>
            </a:r>
            <a:r>
              <a:rPr lang="es-ES_tradnl" sz="3600" dirty="0" err="1"/>
              <a:t>History</a:t>
            </a:r>
            <a:r>
              <a:rPr lang="es-ES_tradnl" sz="360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5" name="Straight Connector 5">
            <a:extLst>
              <a:ext uri="{FF2B5EF4-FFF2-40B4-BE49-F238E27FC236}">
                <a16:creationId xmlns:a16="http://schemas.microsoft.com/office/drawing/2014/main" id="{AF3844B2-2F1D-4E4F-9FE7-861A95DAE252}"/>
              </a:ext>
            </a:extLst>
          </p:cNvPr>
          <p:cNvCxnSpPr/>
          <p:nvPr/>
        </p:nvCxnSpPr>
        <p:spPr>
          <a:xfrm>
            <a:off x="341745" y="766402"/>
            <a:ext cx="11406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7AD4B3A-8496-47F4-BBAA-08112D19F90D}"/>
              </a:ext>
            </a:extLst>
          </p:cNvPr>
          <p:cNvSpPr txBox="1"/>
          <p:nvPr/>
        </p:nvSpPr>
        <p:spPr>
          <a:xfrm>
            <a:off x="532466" y="1111320"/>
            <a:ext cx="3082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/>
              <a:t>Word </a:t>
            </a:r>
            <a:r>
              <a:rPr lang="es-ES_tradnl" sz="3200" dirty="0" err="1"/>
              <a:t>Embedding</a:t>
            </a:r>
            <a:endParaRPr lang="es-ES_tradnl" sz="3200" dirty="0"/>
          </a:p>
        </p:txBody>
      </p:sp>
    </p:spTree>
    <p:extLst>
      <p:ext uri="{BB962C8B-B14F-4D97-AF65-F5344CB8AC3E}">
        <p14:creationId xmlns:p14="http://schemas.microsoft.com/office/powerpoint/2010/main" val="422357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DF4E01C6-CCF5-4AD9-9A3D-2BB9A57124C5}"/>
              </a:ext>
            </a:extLst>
          </p:cNvPr>
          <p:cNvSpPr txBox="1"/>
          <p:nvPr/>
        </p:nvSpPr>
        <p:spPr>
          <a:xfrm>
            <a:off x="201891" y="129097"/>
            <a:ext cx="73902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3600" dirty="0" err="1"/>
              <a:t>Theory</a:t>
            </a:r>
            <a:r>
              <a:rPr lang="es-ES_tradnl" sz="3600" dirty="0"/>
              <a:t>/</a:t>
            </a:r>
            <a:r>
              <a:rPr lang="es-ES_tradnl" sz="3600" dirty="0" err="1">
                <a:solidFill>
                  <a:srgbClr val="FF0000"/>
                </a:solidFill>
              </a:rPr>
              <a:t>Practice</a:t>
            </a:r>
            <a:r>
              <a:rPr lang="es-ES_tradnl" sz="3600" dirty="0"/>
              <a:t> </a:t>
            </a:r>
            <a:r>
              <a:rPr lang="es-ES_tradnl" sz="3600" dirty="0" err="1"/>
              <a:t>of</a:t>
            </a:r>
            <a:r>
              <a:rPr lang="es-ES_tradnl" sz="3600" dirty="0"/>
              <a:t> </a:t>
            </a:r>
            <a:r>
              <a:rPr lang="es-ES_tradnl" sz="3600" dirty="0" err="1"/>
              <a:t>Intellectual</a:t>
            </a:r>
            <a:r>
              <a:rPr lang="es-ES_tradnl" sz="3600" dirty="0"/>
              <a:t> </a:t>
            </a:r>
            <a:r>
              <a:rPr lang="es-ES_tradnl" sz="3600" dirty="0" err="1"/>
              <a:t>History</a:t>
            </a:r>
            <a:r>
              <a:rPr lang="es-ES_tradnl" sz="360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5" name="Straight Connector 5">
            <a:extLst>
              <a:ext uri="{FF2B5EF4-FFF2-40B4-BE49-F238E27FC236}">
                <a16:creationId xmlns:a16="http://schemas.microsoft.com/office/drawing/2014/main" id="{AF3844B2-2F1D-4E4F-9FE7-861A95DAE252}"/>
              </a:ext>
            </a:extLst>
          </p:cNvPr>
          <p:cNvCxnSpPr/>
          <p:nvPr/>
        </p:nvCxnSpPr>
        <p:spPr>
          <a:xfrm>
            <a:off x="341745" y="766402"/>
            <a:ext cx="11406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7AD4B3A-8496-47F4-BBAA-08112D19F90D}"/>
              </a:ext>
            </a:extLst>
          </p:cNvPr>
          <p:cNvSpPr txBox="1"/>
          <p:nvPr/>
        </p:nvSpPr>
        <p:spPr>
          <a:xfrm>
            <a:off x="532466" y="1111320"/>
            <a:ext cx="3082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3200" dirty="0"/>
              <a:t>Word </a:t>
            </a:r>
            <a:r>
              <a:rPr lang="es-ES_tradnl" sz="3200" dirty="0" err="1"/>
              <a:t>Embedding</a:t>
            </a:r>
            <a:endParaRPr lang="es-ES_tradnl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FF0A75A-3412-43DB-96C4-19EBE10A80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168" y="1653298"/>
            <a:ext cx="8071991" cy="46969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32A81B8-C935-443A-B009-85BE7D3C5C6F}"/>
              </a:ext>
            </a:extLst>
          </p:cNvPr>
          <p:cNvSpPr txBox="1"/>
          <p:nvPr/>
        </p:nvSpPr>
        <p:spPr>
          <a:xfrm>
            <a:off x="532466" y="1874982"/>
            <a:ext cx="32731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/>
              <a:t>E-mail </a:t>
            </a:r>
            <a:r>
              <a:rPr lang="es-ES_tradnl" b="1" dirty="0" err="1"/>
              <a:t>from</a:t>
            </a:r>
            <a:r>
              <a:rPr lang="es-ES_tradnl" b="1" dirty="0"/>
              <a:t> WE1S T-Hackers </a:t>
            </a:r>
            <a:r>
              <a:rPr lang="es-ES_tradnl" b="1" dirty="0" err="1"/>
              <a:t>group</a:t>
            </a:r>
            <a:r>
              <a:rPr lang="es-ES_tradnl" b="1" dirty="0"/>
              <a:t>:</a:t>
            </a:r>
          </a:p>
          <a:p>
            <a:endParaRPr lang="es-ES_tradnl" dirty="0"/>
          </a:p>
          <a:p>
            <a:r>
              <a:rPr lang="es-ES_tradnl" dirty="0"/>
              <a:t>“</a:t>
            </a:r>
            <a:r>
              <a:rPr lang="en-US" dirty="0"/>
              <a:t>Attached is a screenshot for the keyword "algorithm", using a 100 million word Wikipedia corpus, and T-SNE dimensionality reduction . You can see a very nice clustering which allows us to separate "implementation" terms ("compiler"), "theory" terms ("polynomial"), and "philosophy" terms (“paradigm”). “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213578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DF4E01C6-CCF5-4AD9-9A3D-2BB9A57124C5}"/>
              </a:ext>
            </a:extLst>
          </p:cNvPr>
          <p:cNvSpPr txBox="1"/>
          <p:nvPr/>
        </p:nvSpPr>
        <p:spPr>
          <a:xfrm>
            <a:off x="201891" y="129097"/>
            <a:ext cx="739029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3600" dirty="0" err="1"/>
              <a:t>Theory</a:t>
            </a:r>
            <a:r>
              <a:rPr lang="es-ES_tradnl" sz="3600" dirty="0"/>
              <a:t>/</a:t>
            </a:r>
            <a:r>
              <a:rPr lang="es-ES_tradnl" sz="3600" dirty="0" err="1">
                <a:solidFill>
                  <a:srgbClr val="FF0000"/>
                </a:solidFill>
              </a:rPr>
              <a:t>Practice</a:t>
            </a:r>
            <a:r>
              <a:rPr lang="es-ES_tradnl" sz="3600" dirty="0"/>
              <a:t> </a:t>
            </a:r>
            <a:r>
              <a:rPr lang="es-ES_tradnl" sz="3600" dirty="0" err="1"/>
              <a:t>of</a:t>
            </a:r>
            <a:r>
              <a:rPr lang="es-ES_tradnl" sz="3600" dirty="0"/>
              <a:t> </a:t>
            </a:r>
            <a:r>
              <a:rPr lang="es-ES_tradnl" sz="3600" dirty="0" err="1"/>
              <a:t>Intellectual</a:t>
            </a:r>
            <a:r>
              <a:rPr lang="es-ES_tradnl" sz="3600" dirty="0"/>
              <a:t> </a:t>
            </a:r>
            <a:r>
              <a:rPr lang="es-ES_tradnl" sz="3600" dirty="0" err="1"/>
              <a:t>History</a:t>
            </a:r>
            <a:r>
              <a:rPr lang="es-ES_tradnl" sz="3600" dirty="0">
                <a:solidFill>
                  <a:srgbClr val="FF0000"/>
                </a:solidFill>
              </a:rPr>
              <a:t> </a:t>
            </a:r>
          </a:p>
        </p:txBody>
      </p:sp>
      <p:cxnSp>
        <p:nvCxnSpPr>
          <p:cNvPr id="5" name="Straight Connector 5">
            <a:extLst>
              <a:ext uri="{FF2B5EF4-FFF2-40B4-BE49-F238E27FC236}">
                <a16:creationId xmlns:a16="http://schemas.microsoft.com/office/drawing/2014/main" id="{AF3844B2-2F1D-4E4F-9FE7-861A95DAE252}"/>
              </a:ext>
            </a:extLst>
          </p:cNvPr>
          <p:cNvCxnSpPr/>
          <p:nvPr/>
        </p:nvCxnSpPr>
        <p:spPr>
          <a:xfrm>
            <a:off x="341745" y="766402"/>
            <a:ext cx="11406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7AD4B3A-8496-47F4-BBAA-08112D19F90D}"/>
              </a:ext>
            </a:extLst>
          </p:cNvPr>
          <p:cNvSpPr txBox="1"/>
          <p:nvPr/>
        </p:nvSpPr>
        <p:spPr>
          <a:xfrm>
            <a:off x="532465" y="1089720"/>
            <a:ext cx="9565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/>
              <a:t>“</a:t>
            </a:r>
            <a:r>
              <a:rPr lang="es-ES_tradnl" sz="3200" dirty="0" err="1"/>
              <a:t>Frame</a:t>
            </a:r>
            <a:r>
              <a:rPr lang="es-ES_tradnl" sz="3200" dirty="0"/>
              <a:t>” </a:t>
            </a:r>
            <a:r>
              <a:rPr lang="es-ES_tradnl" sz="3200" dirty="0" err="1"/>
              <a:t>Analysis</a:t>
            </a:r>
            <a:r>
              <a:rPr lang="es-ES_tradnl" sz="3200" dirty="0"/>
              <a:t> </a:t>
            </a:r>
            <a:br>
              <a:rPr lang="es-ES_tradnl" sz="3200" dirty="0"/>
            </a:br>
            <a:r>
              <a:rPr lang="es-ES_tradnl" sz="3200" dirty="0"/>
              <a:t> </a:t>
            </a:r>
            <a:r>
              <a:rPr lang="en-US" dirty="0"/>
              <a:t>George Lakoff, "Framing 101: How to Take Back Public Discourse”</a:t>
            </a:r>
            <a:endParaRPr lang="es-ES_tradnl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610DEE3-DCC4-4FC8-B244-9F2B2F517BF2}"/>
              </a:ext>
            </a:extLst>
          </p:cNvPr>
          <p:cNvSpPr txBox="1"/>
          <p:nvPr/>
        </p:nvSpPr>
        <p:spPr>
          <a:xfrm>
            <a:off x="3840480" y="2941982"/>
            <a:ext cx="39995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dirty="0" err="1"/>
              <a:t>Metaphors</a:t>
            </a:r>
            <a:endParaRPr lang="es-ES_tradnl" sz="2400" dirty="0"/>
          </a:p>
          <a:p>
            <a:r>
              <a:rPr lang="es-ES_tradnl" sz="2400" dirty="0" err="1"/>
              <a:t>Scenarios</a:t>
            </a:r>
            <a:endParaRPr lang="es-ES_tradnl" sz="2400" dirty="0"/>
          </a:p>
          <a:p>
            <a:r>
              <a:rPr lang="es-ES_tradnl" sz="2400" dirty="0" err="1"/>
              <a:t>Anecdotes</a:t>
            </a:r>
            <a:endParaRPr lang="es-ES_tradnl" sz="2400" dirty="0"/>
          </a:p>
          <a:p>
            <a:r>
              <a:rPr lang="es-ES_tradnl" sz="2400" dirty="0" err="1"/>
              <a:t>Evidence</a:t>
            </a:r>
            <a:endParaRPr lang="es-ES_tradnl" sz="2400" dirty="0"/>
          </a:p>
          <a:p>
            <a:r>
              <a:rPr lang="es-ES_tradnl" sz="2400" dirty="0" err="1"/>
              <a:t>Infographics</a:t>
            </a:r>
            <a:endParaRPr lang="es-ES_tradnl" sz="2400" dirty="0"/>
          </a:p>
        </p:txBody>
      </p:sp>
    </p:spTree>
    <p:extLst>
      <p:ext uri="{BB962C8B-B14F-4D97-AF65-F5344CB8AC3E}">
        <p14:creationId xmlns:p14="http://schemas.microsoft.com/office/powerpoint/2010/main" val="3159834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5B163-374E-4BA5-B61E-243C9816BC19}"/>
              </a:ext>
            </a:extLst>
          </p:cNvPr>
          <p:cNvSpPr txBox="1"/>
          <p:nvPr/>
        </p:nvSpPr>
        <p:spPr>
          <a:xfrm>
            <a:off x="3458505" y="2520000"/>
            <a:ext cx="52908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5400" dirty="0" err="1"/>
              <a:t>Advocacy</a:t>
            </a:r>
            <a:r>
              <a:rPr lang="es-ES_tradnl" sz="5400" dirty="0"/>
              <a:t> Outputs</a:t>
            </a:r>
          </a:p>
        </p:txBody>
      </p:sp>
    </p:spTree>
    <p:extLst>
      <p:ext uri="{BB962C8B-B14F-4D97-AF65-F5344CB8AC3E}">
        <p14:creationId xmlns:p14="http://schemas.microsoft.com/office/powerpoint/2010/main" val="325509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52176">
            <a:off x="1988117" y="1740611"/>
            <a:ext cx="3062347" cy="396038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395" y="1961225"/>
            <a:ext cx="3122080" cy="45485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hidden="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395" y="1972208"/>
            <a:ext cx="1840351" cy="454851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hidden="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712" y="1970120"/>
            <a:ext cx="1837093" cy="342028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 hidden="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4771" y="1970120"/>
            <a:ext cx="1856100" cy="3359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8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1395" y="1959660"/>
            <a:ext cx="5599927" cy="34041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 hidden="1"/>
          <p:cNvSpPr txBox="1"/>
          <p:nvPr/>
        </p:nvSpPr>
        <p:spPr>
          <a:xfrm>
            <a:off x="7256441" y="5488403"/>
            <a:ext cx="15862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Contest Judges</a:t>
            </a:r>
          </a:p>
        </p:txBody>
      </p:sp>
      <p:sp>
        <p:nvSpPr>
          <p:cNvPr id="18" name="TextBox 17" hidden="1"/>
          <p:cNvSpPr txBox="1"/>
          <p:nvPr/>
        </p:nvSpPr>
        <p:spPr>
          <a:xfrm>
            <a:off x="6186333" y="5491718"/>
            <a:ext cx="1206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Contest Kit</a:t>
            </a:r>
          </a:p>
        </p:txBody>
      </p:sp>
      <p:sp>
        <p:nvSpPr>
          <p:cNvPr id="20" name="TextBox 19" hidden="1"/>
          <p:cNvSpPr txBox="1"/>
          <p:nvPr/>
        </p:nvSpPr>
        <p:spPr>
          <a:xfrm>
            <a:off x="5592132" y="5485088"/>
            <a:ext cx="1999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Contest Workshops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96446">
            <a:off x="6066379" y="2046123"/>
            <a:ext cx="3773972" cy="377731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D6D4C4-AEF4-4941-AB84-68E8AE9C06B4}"/>
              </a:ext>
            </a:extLst>
          </p:cNvPr>
          <p:cNvSpPr txBox="1"/>
          <p:nvPr/>
        </p:nvSpPr>
        <p:spPr>
          <a:xfrm>
            <a:off x="533108" y="421188"/>
            <a:ext cx="9241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/>
              <a:t>4Humanities.org</a:t>
            </a:r>
            <a:endParaRPr lang="en-US" sz="2800" b="1" i="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CBA633D-8B98-4121-91F6-421DEB9636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03" y="744353"/>
            <a:ext cx="108163" cy="7485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4E890EA0-20B4-4C10-A827-9FF7449AF484}"/>
              </a:ext>
            </a:extLst>
          </p:cNvPr>
          <p:cNvSpPr txBox="1"/>
          <p:nvPr/>
        </p:nvSpPr>
        <p:spPr>
          <a:xfrm>
            <a:off x="4384376" y="550948"/>
            <a:ext cx="3454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/>
              <a:t>Research-driven Advocacy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8121DA-9DAC-4E6D-8CC4-BF40DCBD1B2A}"/>
              </a:ext>
            </a:extLst>
          </p:cNvPr>
          <p:cNvSpPr/>
          <p:nvPr/>
        </p:nvSpPr>
        <p:spPr>
          <a:xfrm>
            <a:off x="7804166" y="550948"/>
            <a:ext cx="3664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0" dirty="0"/>
              <a:t>Digital Humanities Methods</a:t>
            </a:r>
          </a:p>
        </p:txBody>
      </p:sp>
    </p:spTree>
    <p:extLst>
      <p:ext uri="{BB962C8B-B14F-4D97-AF65-F5344CB8AC3E}">
        <p14:creationId xmlns:p14="http://schemas.microsoft.com/office/powerpoint/2010/main" val="3031343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8" grpId="0"/>
      <p:bldP spid="18" grpId="1"/>
      <p:bldP spid="2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40C4AB0-B0E5-43A0-882D-7F4DD59F85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3"/>
          <a:stretch/>
        </p:blipFill>
        <p:spPr>
          <a:xfrm>
            <a:off x="1266993" y="931817"/>
            <a:ext cx="9384297" cy="5486399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DC81408F-30AD-469E-BA50-C39758ED21CA}"/>
              </a:ext>
            </a:extLst>
          </p:cNvPr>
          <p:cNvSpPr txBox="1"/>
          <p:nvPr/>
        </p:nvSpPr>
        <p:spPr>
          <a:xfrm>
            <a:off x="201891" y="129097"/>
            <a:ext cx="35845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3600" dirty="0" err="1"/>
              <a:t>Advocacy</a:t>
            </a:r>
            <a:r>
              <a:rPr lang="es-ES_tradnl" sz="3600" dirty="0"/>
              <a:t> Outputs</a:t>
            </a:r>
            <a:endParaRPr lang="es-ES_tradnl" sz="36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5">
            <a:extLst>
              <a:ext uri="{FF2B5EF4-FFF2-40B4-BE49-F238E27FC236}">
                <a16:creationId xmlns:a16="http://schemas.microsoft.com/office/drawing/2014/main" id="{52EEF757-25ED-483F-9753-A8C10C94ECCC}"/>
              </a:ext>
            </a:extLst>
          </p:cNvPr>
          <p:cNvCxnSpPr/>
          <p:nvPr/>
        </p:nvCxnSpPr>
        <p:spPr>
          <a:xfrm>
            <a:off x="341745" y="766402"/>
            <a:ext cx="11406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1528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an\AppData\Local\Temp\SNAGHTML844cf5.PNG">
            <a:extLst>
              <a:ext uri="{FF2B5EF4-FFF2-40B4-BE49-F238E27FC236}">
                <a16:creationId xmlns:a16="http://schemas.microsoft.com/office/drawing/2014/main" id="{90EF4A05-A74D-4F1B-B0AC-048ACB25A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992" y="931816"/>
            <a:ext cx="9384297" cy="577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004C3DBD-AF87-4E09-8470-9805E0E2D281}"/>
              </a:ext>
            </a:extLst>
          </p:cNvPr>
          <p:cNvSpPr txBox="1"/>
          <p:nvPr/>
        </p:nvSpPr>
        <p:spPr>
          <a:xfrm>
            <a:off x="201891" y="129097"/>
            <a:ext cx="35845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3600" dirty="0" err="1"/>
              <a:t>Advocacy</a:t>
            </a:r>
            <a:r>
              <a:rPr lang="es-ES_tradnl" sz="3600" dirty="0"/>
              <a:t> Outputs</a:t>
            </a:r>
            <a:endParaRPr lang="es-ES_tradnl" sz="36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5">
            <a:extLst>
              <a:ext uri="{FF2B5EF4-FFF2-40B4-BE49-F238E27FC236}">
                <a16:creationId xmlns:a16="http://schemas.microsoft.com/office/drawing/2014/main" id="{C3BFDB14-1B74-4096-8410-A9E36EA6B4C1}"/>
              </a:ext>
            </a:extLst>
          </p:cNvPr>
          <p:cNvCxnSpPr/>
          <p:nvPr/>
        </p:nvCxnSpPr>
        <p:spPr>
          <a:xfrm>
            <a:off x="341745" y="766402"/>
            <a:ext cx="11406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090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3F13FB-E4F7-4A50-942E-3AA62CF61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592002">
            <a:off x="2320625" y="1930430"/>
            <a:ext cx="1447140" cy="42588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C76FFB-BCB8-443C-B437-D9BBFD192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38063">
            <a:off x="5408802" y="1912364"/>
            <a:ext cx="1474480" cy="467403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7D2FED-EE40-4C09-B6A5-E05DF4DD13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9753229">
            <a:off x="8515392" y="1683334"/>
            <a:ext cx="1501925" cy="47530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3D6163-A2DB-452C-A594-851ABDA60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799023">
            <a:off x="5622604" y="-2534091"/>
            <a:ext cx="1196777" cy="118193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7D7C9C-3FB1-4584-A2E3-41069A36C9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757" y="2054676"/>
            <a:ext cx="5486757" cy="438940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76017CB-F4F6-41BB-9339-BDF18B8344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85808">
            <a:off x="1061058" y="2181355"/>
            <a:ext cx="2361530" cy="42047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E654B2-B387-4BCA-A2DD-41432D29DE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6911" y="2682664"/>
            <a:ext cx="2574539" cy="34236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9841DC8-7672-412E-83FE-D0AD69549A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6386" y="2364651"/>
            <a:ext cx="2628969" cy="343453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0B3142-15CE-4D07-937B-F2421552AA9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345445">
            <a:off x="8147462" y="2457735"/>
            <a:ext cx="2893433" cy="398550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B6EC02C4-886F-48B6-8DE0-B22F370F6F3C}"/>
              </a:ext>
            </a:extLst>
          </p:cNvPr>
          <p:cNvSpPr txBox="1"/>
          <p:nvPr/>
        </p:nvSpPr>
        <p:spPr>
          <a:xfrm>
            <a:off x="201891" y="129097"/>
            <a:ext cx="358450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3600" dirty="0" err="1"/>
              <a:t>Advocacy</a:t>
            </a:r>
            <a:r>
              <a:rPr lang="es-ES_tradnl" sz="3600" dirty="0"/>
              <a:t> Outputs</a:t>
            </a:r>
            <a:endParaRPr lang="es-ES_tradnl" sz="3600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5">
            <a:extLst>
              <a:ext uri="{FF2B5EF4-FFF2-40B4-BE49-F238E27FC236}">
                <a16:creationId xmlns:a16="http://schemas.microsoft.com/office/drawing/2014/main" id="{0C7673F9-F3DD-430B-A660-50A9128FE044}"/>
              </a:ext>
            </a:extLst>
          </p:cNvPr>
          <p:cNvCxnSpPr/>
          <p:nvPr/>
        </p:nvCxnSpPr>
        <p:spPr>
          <a:xfrm>
            <a:off x="341745" y="766402"/>
            <a:ext cx="11406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535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5B163-374E-4BA5-B61E-243C9816BC19}"/>
              </a:ext>
            </a:extLst>
          </p:cNvPr>
          <p:cNvSpPr txBox="1"/>
          <p:nvPr/>
        </p:nvSpPr>
        <p:spPr>
          <a:xfrm>
            <a:off x="3530067" y="2520000"/>
            <a:ext cx="51733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5400" dirty="0" err="1"/>
              <a:t>Research</a:t>
            </a:r>
            <a:r>
              <a:rPr lang="es-ES_tradnl" sz="5400" dirty="0"/>
              <a:t> Outputs</a:t>
            </a:r>
          </a:p>
        </p:txBody>
      </p:sp>
    </p:spTree>
    <p:extLst>
      <p:ext uri="{BB962C8B-B14F-4D97-AF65-F5344CB8AC3E}">
        <p14:creationId xmlns:p14="http://schemas.microsoft.com/office/powerpoint/2010/main" val="226778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8C24B1-6242-4D24-8370-EFBE70865B81}"/>
              </a:ext>
            </a:extLst>
          </p:cNvPr>
          <p:cNvSpPr txBox="1"/>
          <p:nvPr/>
        </p:nvSpPr>
        <p:spPr>
          <a:xfrm>
            <a:off x="201891" y="129097"/>
            <a:ext cx="350403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s-ES_tradnl" sz="3600" dirty="0" err="1"/>
              <a:t>Research</a:t>
            </a:r>
            <a:r>
              <a:rPr lang="es-ES_tradnl" sz="3600" dirty="0"/>
              <a:t> Outputs</a:t>
            </a:r>
            <a:endParaRPr lang="es-ES_tradnl" sz="3600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5">
            <a:extLst>
              <a:ext uri="{FF2B5EF4-FFF2-40B4-BE49-F238E27FC236}">
                <a16:creationId xmlns:a16="http://schemas.microsoft.com/office/drawing/2014/main" id="{020BF1EF-B1F2-401B-9CA5-674B0A2571C1}"/>
              </a:ext>
            </a:extLst>
          </p:cNvPr>
          <p:cNvCxnSpPr/>
          <p:nvPr/>
        </p:nvCxnSpPr>
        <p:spPr>
          <a:xfrm>
            <a:off x="341745" y="766402"/>
            <a:ext cx="114069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632CEF92-6CD8-41E4-BB84-A7A7D248F15F}"/>
              </a:ext>
            </a:extLst>
          </p:cNvPr>
          <p:cNvSpPr txBox="1"/>
          <p:nvPr/>
        </p:nvSpPr>
        <p:spPr>
          <a:xfrm>
            <a:off x="1303200" y="1296000"/>
            <a:ext cx="9590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dirty="0" err="1"/>
              <a:t>Authoring</a:t>
            </a:r>
            <a:r>
              <a:rPr lang="es-ES_tradnl" sz="3200" dirty="0"/>
              <a:t> and </a:t>
            </a:r>
            <a:r>
              <a:rPr lang="es-ES_tradnl" sz="3200" dirty="0" err="1"/>
              <a:t>co-authoring</a:t>
            </a:r>
            <a:r>
              <a:rPr lang="es-ES_tradnl" sz="3200" dirty="0"/>
              <a:t> </a:t>
            </a:r>
            <a:r>
              <a:rPr lang="es-ES_tradnl" sz="3200" dirty="0" err="1"/>
              <a:t>opportunities</a:t>
            </a:r>
            <a:r>
              <a:rPr lang="es-ES_tradnl" sz="3200" dirty="0"/>
              <a:t> </a:t>
            </a:r>
            <a:r>
              <a:rPr lang="es-ES_tradnl" sz="3200" dirty="0" err="1"/>
              <a:t>for</a:t>
            </a:r>
            <a:r>
              <a:rPr lang="es-ES_tradnl" sz="3200" dirty="0"/>
              <a:t>:</a:t>
            </a:r>
          </a:p>
          <a:p>
            <a:endParaRPr lang="es-ES_tradnl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2800" dirty="0" err="1"/>
              <a:t>Reports</a:t>
            </a:r>
            <a:r>
              <a:rPr lang="es-ES_tradnl" sz="2800" dirty="0"/>
              <a:t>, </a:t>
            </a:r>
            <a:r>
              <a:rPr lang="es-ES_tradnl" sz="2800" dirty="0" err="1"/>
              <a:t>analyses</a:t>
            </a:r>
            <a:r>
              <a:rPr lang="es-ES_tradnl" sz="2800" dirty="0"/>
              <a:t>, blog posts </a:t>
            </a:r>
            <a:r>
              <a:rPr lang="es-ES_tradnl" sz="2800" dirty="0" err="1"/>
              <a:t>on</a:t>
            </a:r>
            <a:r>
              <a:rPr lang="es-ES_tradnl" sz="2800" dirty="0"/>
              <a:t> </a:t>
            </a:r>
            <a:r>
              <a:rPr lang="es-ES_tradnl" sz="2800" dirty="0">
                <a:hlinkClick r:id="rId2"/>
              </a:rPr>
              <a:t>we1s.ucsb.edu</a:t>
            </a:r>
            <a:r>
              <a:rPr lang="es-ES_tradnl" sz="2800" dirty="0"/>
              <a:t> (</a:t>
            </a:r>
            <a:r>
              <a:rPr lang="es-ES_tradnl" sz="2800" dirty="0" err="1"/>
              <a:t>bylined</a:t>
            </a:r>
            <a:r>
              <a:rPr lang="es-ES_tradnl" sz="28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2800" dirty="0" err="1"/>
              <a:t>Conference</a:t>
            </a:r>
            <a:r>
              <a:rPr lang="es-ES_tradnl" sz="2800" dirty="0"/>
              <a:t> </a:t>
            </a:r>
            <a:r>
              <a:rPr lang="es-ES_tradnl" sz="2800" dirty="0" err="1"/>
              <a:t>presentations</a:t>
            </a:r>
            <a:endParaRPr lang="es-ES_tradnl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2800" dirty="0" err="1"/>
              <a:t>Articles</a:t>
            </a:r>
            <a:endParaRPr lang="es-ES_tradnl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2800" dirty="0" err="1"/>
              <a:t>Supplements</a:t>
            </a:r>
            <a:r>
              <a:rPr lang="es-ES_tradnl" sz="2800" dirty="0"/>
              <a:t> </a:t>
            </a:r>
            <a:r>
              <a:rPr lang="es-ES_tradnl" sz="2800" dirty="0" err="1"/>
              <a:t>to</a:t>
            </a:r>
            <a:r>
              <a:rPr lang="es-ES_tradnl" sz="2800" dirty="0"/>
              <a:t> individual </a:t>
            </a:r>
            <a:r>
              <a:rPr lang="es-ES_tradnl" sz="2800" dirty="0" err="1"/>
              <a:t>student</a:t>
            </a:r>
            <a:r>
              <a:rPr lang="es-ES_tradnl" sz="2800" dirty="0"/>
              <a:t> </a:t>
            </a:r>
            <a:r>
              <a:rPr lang="es-ES_tradnl" sz="2800" dirty="0" err="1"/>
              <a:t>dissertation</a:t>
            </a:r>
            <a:r>
              <a:rPr lang="es-ES_tradnl" sz="2800" dirty="0"/>
              <a:t> </a:t>
            </a:r>
            <a:r>
              <a:rPr lang="es-ES_tradnl" sz="2800" dirty="0" err="1"/>
              <a:t>research</a:t>
            </a:r>
            <a:endParaRPr lang="es-ES_tradnl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s-ES_tradnl" sz="2800" dirty="0"/>
          </a:p>
        </p:txBody>
      </p:sp>
    </p:spTree>
    <p:extLst>
      <p:ext uri="{BB962C8B-B14F-4D97-AF65-F5344CB8AC3E}">
        <p14:creationId xmlns:p14="http://schemas.microsoft.com/office/powerpoint/2010/main" val="2451732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4692D10D-DA8C-46AF-A2CC-E2C4E1D609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0202" y="-42853"/>
            <a:ext cx="13246201" cy="6943706"/>
          </a:xfrm>
          <a:prstGeom prst="rect">
            <a:avLst/>
          </a:prstGeom>
        </p:spPr>
      </p:pic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5" name="Section Zoom 4">
                <a:extLst>
                  <a:ext uri="{FF2B5EF4-FFF2-40B4-BE49-F238E27FC236}">
                    <a16:creationId xmlns:a16="http://schemas.microsoft.com/office/drawing/2014/main" id="{9E85C909-3B42-443A-9FBF-17D665B765E8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9707547">
              <a:off x="4096793" y="5494254"/>
              <a:ext cx="1393071" cy="783602"/>
            </p:xfrm>
            <a:graphic>
              <a:graphicData uri="http://schemas.microsoft.com/office/powerpoint/2016/sectionzoom">
                <psez:sectionZm>
                  <psez:sectionZmObj sectionId="{1218F9D7-9EFD-4FFE-88BC-8F0D515015B0}">
                    <psez:zmPr id="{B3F50993-AFED-48CB-BF3C-5E250AC6C51C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9707547">
                          <a:off x="0" y="0"/>
                          <a:ext cx="1393071" cy="7836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5" name="Section Zoom 4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9E85C909-3B42-443A-9FBF-17D665B765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9707547">
                <a:off x="4096793" y="5494254"/>
                <a:ext cx="1393071" cy="7836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9" name="Section Zoom 8">
                <a:extLst>
                  <a:ext uri="{FF2B5EF4-FFF2-40B4-BE49-F238E27FC236}">
                    <a16:creationId xmlns:a16="http://schemas.microsoft.com/office/drawing/2014/main" id="{A6D8BA39-EEEF-43E5-95CA-A5CEAB6253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9707547">
              <a:off x="5708632" y="5439662"/>
              <a:ext cx="1393071" cy="783602"/>
            </p:xfrm>
            <a:graphic>
              <a:graphicData uri="http://schemas.microsoft.com/office/powerpoint/2016/sectionzoom">
                <psez:sectionZm>
                  <psez:sectionZmObj sectionId="{9A61A630-B9BE-41B1-B536-52F5D9DC4AB5}">
                    <psez:zmPr id="{9FEBDA12-2A3F-402B-A9CA-238DDFB09D4A}" transitionDur="1000">
                      <p166:blipFill xmlns:p166="http://schemas.microsoft.com/office/powerpoint/2016/6/main">
                        <a:blip r:embed="rId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9707547">
                          <a:off x="0" y="0"/>
                          <a:ext cx="1393071" cy="7836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9" name="Section Zoom 8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A6D8BA39-EEEF-43E5-95CA-A5CEAB6253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9707547">
                <a:off x="5708632" y="5439662"/>
                <a:ext cx="1393071" cy="7836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3" name="Section Zoom 12">
                <a:extLst>
                  <a:ext uri="{FF2B5EF4-FFF2-40B4-BE49-F238E27FC236}">
                    <a16:creationId xmlns:a16="http://schemas.microsoft.com/office/drawing/2014/main" id="{746DB5A7-DE04-4D14-9B5A-A78A78DF5719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9707547">
              <a:off x="7314441" y="5391894"/>
              <a:ext cx="1393071" cy="783602"/>
            </p:xfrm>
            <a:graphic>
              <a:graphicData uri="http://schemas.microsoft.com/office/powerpoint/2016/sectionzoom">
                <psez:sectionZm>
                  <psez:sectionZmObj sectionId="{B989C2A3-3508-42BE-B98E-5979518A1537}">
                    <psez:zmPr id="{0D03B78C-FE09-4F62-A25E-00A28CD2B07B}" transitionDur="1000">
                      <p166:blipFill xmlns:p166="http://schemas.microsoft.com/office/powerpoint/2016/6/main">
                        <a:blip r:embed="rId1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9707547">
                          <a:off x="0" y="0"/>
                          <a:ext cx="1393071" cy="7836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3" name="Section Zoom 12">
                <a:hlinkClick r:id="rId11" action="ppaction://hlinksldjump"/>
                <a:extLst>
                  <a:ext uri="{FF2B5EF4-FFF2-40B4-BE49-F238E27FC236}">
                    <a16:creationId xmlns:a16="http://schemas.microsoft.com/office/drawing/2014/main" id="{746DB5A7-DE04-4D14-9B5A-A78A78DF571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19707547">
                <a:off x="7314441" y="5391894"/>
                <a:ext cx="1393071" cy="7836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5" name="Section Zoom 14">
                <a:extLst>
                  <a:ext uri="{FF2B5EF4-FFF2-40B4-BE49-F238E27FC236}">
                    <a16:creationId xmlns:a16="http://schemas.microsoft.com/office/drawing/2014/main" id="{E8FB647B-D420-42E7-828D-CCEC2C1B786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9707547">
              <a:off x="8904793" y="5350950"/>
              <a:ext cx="1393071" cy="783602"/>
            </p:xfrm>
            <a:graphic>
              <a:graphicData uri="http://schemas.microsoft.com/office/powerpoint/2016/sectionzoom">
                <psez:sectionZm>
                  <psez:sectionZmObj sectionId="{DE5218E1-ADB2-4608-9BA9-E41E73D42D7D}">
                    <psez:zmPr id="{9A9335B2-2480-47F3-AAD8-3ED908DA192E}" transitionDur="1000">
                      <p166:blipFill xmlns:p166="http://schemas.microsoft.com/office/powerpoint/2016/6/main">
                        <a:blip r:embed="rId1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9707547">
                          <a:off x="0" y="0"/>
                          <a:ext cx="1393071" cy="7836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5" name="Section Zoom 14">
                <a:hlinkClick r:id="rId14" action="ppaction://hlinksldjump"/>
                <a:extLst>
                  <a:ext uri="{FF2B5EF4-FFF2-40B4-BE49-F238E27FC236}">
                    <a16:creationId xmlns:a16="http://schemas.microsoft.com/office/drawing/2014/main" id="{E8FB647B-D420-42E7-828D-CCEC2C1B78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rot="19707547">
                <a:off x="8904793" y="5350950"/>
                <a:ext cx="1393071" cy="7836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ez="http://schemas.microsoft.com/office/powerpoint/2016/sectionzoom">
        <mc:Choice Requires="psez">
          <p:graphicFrame>
            <p:nvGraphicFramePr>
              <p:cNvPr id="17" name="Section Zoom 16">
                <a:extLst>
                  <a:ext uri="{FF2B5EF4-FFF2-40B4-BE49-F238E27FC236}">
                    <a16:creationId xmlns:a16="http://schemas.microsoft.com/office/drawing/2014/main" id="{EB069592-7A79-4E6F-A7AC-615BAB804EB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 rot="19707547">
              <a:off x="10496955" y="5316830"/>
              <a:ext cx="1393071" cy="783602"/>
            </p:xfrm>
            <a:graphic>
              <a:graphicData uri="http://schemas.microsoft.com/office/powerpoint/2016/sectionzoom">
                <psez:sectionZm>
                  <psez:sectionZmObj sectionId="{7CA9EBF4-8A2E-4DB8-A6DA-A3083372A67F}">
                    <psez:zmPr id="{4009C542-D8F7-40F8-8C0F-CE967062FECB}" transitionDur="1000">
                      <p166:blipFill xmlns:p166="http://schemas.microsoft.com/office/powerpoint/2016/6/main">
                        <a:blip r:embed="rId1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19707547">
                          <a:off x="0" y="0"/>
                          <a:ext cx="1393071" cy="78360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 xmlns="">
          <p:pic>
            <p:nvPicPr>
              <p:cNvPr id="17" name="Section Zoom 16">
                <a:hlinkClick r:id="rId17" action="ppaction://hlinksldjump"/>
                <a:extLst>
                  <a:ext uri="{FF2B5EF4-FFF2-40B4-BE49-F238E27FC236}">
                    <a16:creationId xmlns:a16="http://schemas.microsoft.com/office/drawing/2014/main" id="{EB069592-7A79-4E6F-A7AC-615BAB804EB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19707547">
                <a:off x="10496955" y="5316830"/>
                <a:ext cx="1393071" cy="78360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067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140452" y="3063274"/>
            <a:ext cx="2111488" cy="2620179"/>
            <a:chOff x="4542109" y="1991193"/>
            <a:chExt cx="2978846" cy="3383827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61068">
              <a:off x="4542109" y="1991193"/>
              <a:ext cx="1615006" cy="248416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4" descr="http://tmm.chicagodistributioncenter.com/IsbnImages/978908964455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60747">
              <a:off x="5797568" y="2207049"/>
              <a:ext cx="1626941" cy="2443903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4576043" y="4778803"/>
              <a:ext cx="2944912" cy="596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Global Humanities Colloquium</a:t>
              </a:r>
            </a:p>
            <a:p>
              <a:r>
                <a:rPr lang="en-US" sz="1200" dirty="0"/>
                <a:t>4Hum@UCSB, 3/12/14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 rot="571630">
            <a:off x="839085" y="1921850"/>
            <a:ext cx="2635110" cy="2734482"/>
            <a:chOff x="1217060" y="2691592"/>
            <a:chExt cx="3717569" cy="3531443"/>
          </a:xfrm>
        </p:grpSpPr>
        <p:pic>
          <p:nvPicPr>
            <p:cNvPr id="18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024876">
              <a:off x="1217060" y="2691592"/>
              <a:ext cx="2111515" cy="3018808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 rot="21024876">
              <a:off x="1386665" y="5626818"/>
              <a:ext cx="3547964" cy="59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Discussion meetings at </a:t>
              </a:r>
            </a:p>
            <a:p>
              <a:r>
                <a:rPr lang="en-US" sz="1200" dirty="0"/>
                <a:t>4Hum@UCSB, 4Hum@NY6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716574" y="1908481"/>
            <a:ext cx="2143196" cy="1947328"/>
            <a:chOff x="6950890" y="3053615"/>
            <a:chExt cx="3023585" cy="2514874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950890" y="3053615"/>
              <a:ext cx="3023585" cy="191865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7449616" y="4972272"/>
              <a:ext cx="1991649" cy="5962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Summer Think Tank</a:t>
              </a:r>
            </a:p>
            <a:p>
              <a:r>
                <a:rPr lang="en-US" sz="1200" dirty="0"/>
                <a:t>4Hum@NY6, 2014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 rot="21207950">
            <a:off x="8390896" y="3124820"/>
            <a:ext cx="3166081" cy="2087700"/>
            <a:chOff x="8439328" y="3215764"/>
            <a:chExt cx="3166081" cy="2087700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802251">
              <a:off x="8439328" y="3215764"/>
              <a:ext cx="2368632" cy="123067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20766117">
              <a:off x="9795118" y="3796353"/>
              <a:ext cx="1810291" cy="150711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TextBox 27"/>
            <p:cNvSpPr txBox="1"/>
            <p:nvPr/>
          </p:nvSpPr>
          <p:spPr>
            <a:xfrm rot="392050">
              <a:off x="8625866" y="4524445"/>
              <a:ext cx="110735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DH Workshops</a:t>
              </a: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93EBEAD-9AF3-42DE-B6A5-EF8844D91972}"/>
              </a:ext>
            </a:extLst>
          </p:cNvPr>
          <p:cNvSpPr txBox="1"/>
          <p:nvPr/>
        </p:nvSpPr>
        <p:spPr>
          <a:xfrm>
            <a:off x="533108" y="421188"/>
            <a:ext cx="9241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/>
              <a:t>4Humanities.org</a:t>
            </a:r>
            <a:endParaRPr lang="en-US" sz="2800" b="1" i="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AAFE9EB-448F-438C-88DE-62E3B59538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03" y="744353"/>
            <a:ext cx="108163" cy="748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90AC793-4D61-4DF7-A061-0C07ADFD2065}"/>
              </a:ext>
            </a:extLst>
          </p:cNvPr>
          <p:cNvSpPr txBox="1"/>
          <p:nvPr/>
        </p:nvSpPr>
        <p:spPr>
          <a:xfrm>
            <a:off x="4384376" y="550948"/>
            <a:ext cx="3454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/>
              <a:t>Research-driven Advocacy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093965D-3C28-4045-A6A1-84B243BE839C}"/>
              </a:ext>
            </a:extLst>
          </p:cNvPr>
          <p:cNvSpPr/>
          <p:nvPr/>
        </p:nvSpPr>
        <p:spPr>
          <a:xfrm>
            <a:off x="7804166" y="550948"/>
            <a:ext cx="3664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0" dirty="0"/>
              <a:t>Digital Humanities Methods</a:t>
            </a:r>
          </a:p>
        </p:txBody>
      </p:sp>
    </p:spTree>
    <p:extLst>
      <p:ext uri="{BB962C8B-B14F-4D97-AF65-F5344CB8AC3E}">
        <p14:creationId xmlns:p14="http://schemas.microsoft.com/office/powerpoint/2010/main" val="43102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F93EBEAD-9AF3-42DE-B6A5-EF8844D91972}"/>
              </a:ext>
            </a:extLst>
          </p:cNvPr>
          <p:cNvSpPr txBox="1"/>
          <p:nvPr/>
        </p:nvSpPr>
        <p:spPr>
          <a:xfrm>
            <a:off x="533108" y="421188"/>
            <a:ext cx="92416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/>
              <a:t>4Humanities.org</a:t>
            </a:r>
            <a:endParaRPr lang="en-US" sz="2800" b="1" i="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50C040FC-8072-496A-9892-60397C94B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621" y="1307572"/>
            <a:ext cx="7598532" cy="424285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71B6161-A34A-45F5-A6ED-1CE8E2935FDA}"/>
              </a:ext>
            </a:extLst>
          </p:cNvPr>
          <p:cNvSpPr txBox="1"/>
          <p:nvPr/>
        </p:nvSpPr>
        <p:spPr>
          <a:xfrm>
            <a:off x="8543789" y="1250368"/>
            <a:ext cx="34475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i="0" dirty="0"/>
              <a:t>Pilot Project, 2013-2016</a:t>
            </a:r>
            <a:endParaRPr lang="en-US" sz="1600" i="0" dirty="0"/>
          </a:p>
          <a:p>
            <a:pPr>
              <a:spcAft>
                <a:spcPts val="1200"/>
              </a:spcAft>
            </a:pPr>
            <a:r>
              <a:rPr lang="en-US" sz="1600" i="0" dirty="0"/>
              <a:t>~36,000 articles from </a:t>
            </a:r>
            <a:r>
              <a:rPr lang="en-US" sz="1600" dirty="0"/>
              <a:t>New York Times, Washington Post, Wall Street Journal, Los Angeles Times, USA Today, NPR, The Guardian</a:t>
            </a:r>
            <a:r>
              <a:rPr lang="en-US" sz="1600" i="0" dirty="0"/>
              <a:t>, etc.</a:t>
            </a:r>
          </a:p>
          <a:p>
            <a:endParaRPr lang="en-US" i="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6993D9-919E-4677-ABB6-13CE4A56DE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03" y="744353"/>
            <a:ext cx="108163" cy="748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AA4782-72D3-4669-8935-98FA9F313E6A}"/>
              </a:ext>
            </a:extLst>
          </p:cNvPr>
          <p:cNvSpPr txBox="1"/>
          <p:nvPr/>
        </p:nvSpPr>
        <p:spPr>
          <a:xfrm>
            <a:off x="4384376" y="550948"/>
            <a:ext cx="34540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0" dirty="0"/>
              <a:t>Research-driven Advocacy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F79D94-9E1D-408E-807D-2D8C4CE60F11}"/>
              </a:ext>
            </a:extLst>
          </p:cNvPr>
          <p:cNvSpPr/>
          <p:nvPr/>
        </p:nvSpPr>
        <p:spPr>
          <a:xfrm>
            <a:off x="7804166" y="550948"/>
            <a:ext cx="3664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0" dirty="0"/>
              <a:t>Digital Humanities Methods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CD3C97-508E-4466-86DA-4A92DCFC0C4D}"/>
              </a:ext>
            </a:extLst>
          </p:cNvPr>
          <p:cNvSpPr txBox="1"/>
          <p:nvPr/>
        </p:nvSpPr>
        <p:spPr>
          <a:xfrm>
            <a:off x="8543789" y="3014706"/>
            <a:ext cx="3447512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i="0" dirty="0"/>
              <a:t>Summer 2017 Bridge Work</a:t>
            </a:r>
            <a:endParaRPr lang="en-US" sz="2000" i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0" dirty="0"/>
              <a:t>Scoping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Research reports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Data source research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i="0" dirty="0"/>
              <a:t>Identifying collection targets</a:t>
            </a:r>
          </a:p>
        </p:txBody>
      </p:sp>
    </p:spTree>
    <p:extLst>
      <p:ext uri="{BB962C8B-B14F-4D97-AF65-F5344CB8AC3E}">
        <p14:creationId xmlns:p14="http://schemas.microsoft.com/office/powerpoint/2010/main" val="233584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5474111-2A56-4CE5-8452-303A67C25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4377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FD04F6-E548-40C4-AE78-5AC1E5B733A5}"/>
              </a:ext>
            </a:extLst>
          </p:cNvPr>
          <p:cNvSpPr txBox="1"/>
          <p:nvPr/>
        </p:nvSpPr>
        <p:spPr>
          <a:xfrm>
            <a:off x="639319" y="606129"/>
            <a:ext cx="92416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/>
              <a:t>“WhatEvery1Says” (WE1S)</a:t>
            </a:r>
          </a:p>
          <a:p>
            <a:r>
              <a:rPr lang="en-US" sz="2800" b="1" i="0" dirty="0"/>
              <a:t>Big Data Analysis of Public Discourse on the Humanities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3AB484F-3902-4A4C-82BB-82D16D0FD761}"/>
              </a:ext>
            </a:extLst>
          </p:cNvPr>
          <p:cNvSpPr txBox="1"/>
          <p:nvPr/>
        </p:nvSpPr>
        <p:spPr>
          <a:xfrm>
            <a:off x="5015552" y="2444462"/>
            <a:ext cx="679658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0" dirty="0"/>
              <a:t>The Andrew W. Mellon Foundation, $1.1M </a:t>
            </a:r>
            <a:r>
              <a:rPr lang="en-US" sz="1400" i="0" dirty="0"/>
              <a:t>(2017-2020)</a:t>
            </a:r>
          </a:p>
          <a:p>
            <a:pPr algn="r"/>
            <a:endParaRPr lang="en-US" sz="1400" i="0" dirty="0"/>
          </a:p>
          <a:p>
            <a:pPr marL="91440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i="0" dirty="0"/>
              <a:t>UCSB</a:t>
            </a:r>
            <a:r>
              <a:rPr lang="en-US" i="0" dirty="0"/>
              <a:t> -- PI, Alan Liu; co-PI, Jeremy Douglass</a:t>
            </a:r>
          </a:p>
          <a:p>
            <a:pPr marL="91440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i="0" dirty="0"/>
              <a:t>California State U., Northridge </a:t>
            </a:r>
            <a:r>
              <a:rPr lang="en-US" i="0" dirty="0"/>
              <a:t>-- co-PI. Scott Kleinman</a:t>
            </a:r>
            <a:br>
              <a:rPr lang="en-US" i="0" dirty="0"/>
            </a:br>
            <a:r>
              <a:rPr lang="en-US" sz="1400" i="0" dirty="0"/>
              <a:t>(</a:t>
            </a:r>
            <a:r>
              <a:rPr lang="en-US" sz="1400" i="0" dirty="0" err="1"/>
              <a:t>subgrantee</a:t>
            </a:r>
            <a:r>
              <a:rPr lang="en-US" sz="1400" i="0" dirty="0"/>
              <a:t>)</a:t>
            </a:r>
          </a:p>
          <a:p>
            <a:pPr marL="91440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i="0" dirty="0"/>
              <a:t>U. Miami</a:t>
            </a:r>
            <a:r>
              <a:rPr lang="en-US" sz="1600" i="0" dirty="0"/>
              <a:t> </a:t>
            </a:r>
            <a:r>
              <a:rPr lang="en-US" i="0" dirty="0"/>
              <a:t>--co-PI, Lindsay Thomas</a:t>
            </a:r>
            <a:br>
              <a:rPr lang="en-US" i="0" dirty="0"/>
            </a:br>
            <a:r>
              <a:rPr lang="en-US" sz="1400" i="0" dirty="0"/>
              <a:t>(</a:t>
            </a:r>
            <a:r>
              <a:rPr lang="en-US" sz="1400" i="0" dirty="0" err="1"/>
              <a:t>subgrantee</a:t>
            </a:r>
            <a:r>
              <a:rPr lang="en-US" sz="1400" i="0" dirty="0"/>
              <a:t>)</a:t>
            </a:r>
          </a:p>
          <a:p>
            <a:endParaRPr lang="en-US" i="0" dirty="0"/>
          </a:p>
        </p:txBody>
      </p:sp>
    </p:spTree>
    <p:extLst>
      <p:ext uri="{BB962C8B-B14F-4D97-AF65-F5344CB8AC3E}">
        <p14:creationId xmlns:p14="http://schemas.microsoft.com/office/powerpoint/2010/main" val="261562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C3685C-4328-4A00-9AEC-13FEE37D2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277" y="146093"/>
            <a:ext cx="7728830" cy="6417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978" y="542722"/>
            <a:ext cx="2177200" cy="21173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399" y="637403"/>
            <a:ext cx="2177200" cy="2117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578" y="1125027"/>
            <a:ext cx="2177200" cy="2117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78" y="2311373"/>
            <a:ext cx="2177200" cy="21173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097" y="2440645"/>
            <a:ext cx="2177200" cy="21173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874" y="174187"/>
            <a:ext cx="2177200" cy="2117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927" y="304543"/>
            <a:ext cx="2177200" cy="21173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527" y="2260954"/>
            <a:ext cx="2177200" cy="21173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0729" y="3944628"/>
            <a:ext cx="2177200" cy="211732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802" y="4395129"/>
            <a:ext cx="2177200" cy="21173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480" y="3767528"/>
            <a:ext cx="2177200" cy="211732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429" y="4276300"/>
            <a:ext cx="2177200" cy="2117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921" y="3362150"/>
            <a:ext cx="2177200" cy="21173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456" y="754380"/>
            <a:ext cx="2177200" cy="21173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922" y="2315116"/>
            <a:ext cx="2177200" cy="211732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406" y="4428700"/>
            <a:ext cx="2177200" cy="211732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78" y="695122"/>
            <a:ext cx="2177200" cy="211732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931503" y="1658904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89839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C5B163-374E-4BA5-B61E-243C9816BC19}"/>
              </a:ext>
            </a:extLst>
          </p:cNvPr>
          <p:cNvSpPr txBox="1"/>
          <p:nvPr/>
        </p:nvSpPr>
        <p:spPr>
          <a:xfrm>
            <a:off x="2203564" y="2520000"/>
            <a:ext cx="7768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5400" dirty="0" err="1"/>
              <a:t>Research</a:t>
            </a:r>
            <a:r>
              <a:rPr lang="es-ES_tradnl" sz="5400" dirty="0"/>
              <a:t> </a:t>
            </a:r>
            <a:r>
              <a:rPr lang="es-ES_tradnl" sz="5400" dirty="0" err="1"/>
              <a:t>Goals</a:t>
            </a:r>
            <a:r>
              <a:rPr lang="es-ES_tradnl" sz="5400" dirty="0"/>
              <a:t> &amp; </a:t>
            </a:r>
            <a:r>
              <a:rPr lang="es-ES_tradnl" sz="5400" dirty="0" err="1"/>
              <a:t>Methods</a:t>
            </a:r>
            <a:endParaRPr lang="es-ES_tradnl" sz="5400" dirty="0"/>
          </a:p>
        </p:txBody>
      </p:sp>
    </p:spTree>
    <p:extLst>
      <p:ext uri="{BB962C8B-B14F-4D97-AF65-F5344CB8AC3E}">
        <p14:creationId xmlns:p14="http://schemas.microsoft.com/office/powerpoint/2010/main" val="304174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heme-black-background-white-text">
  <a:themeElements>
    <a:clrScheme name="Custom 1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FFFFFF"/>
      </a:hlink>
      <a:folHlink>
        <a:srgbClr val="FFFFFF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black-background-white-text" id="{374DFAC8-A713-45DE-8810-7F239DBDD482}" vid="{74A30643-2CEA-42E6-A493-DFB819C46D6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Theme-black-background-white-text</Template>
  <TotalTime>419</TotalTime>
  <Words>1355</Words>
  <Application>Microsoft Office PowerPoint</Application>
  <PresentationFormat>Widescreen</PresentationFormat>
  <Paragraphs>222</Paragraphs>
  <Slides>45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Theme-black-background-white-text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 Liu</dc:creator>
  <cp:lastModifiedBy>Alan Liu</cp:lastModifiedBy>
  <cp:revision>111</cp:revision>
  <dcterms:created xsi:type="dcterms:W3CDTF">2017-11-07T04:29:50Z</dcterms:created>
  <dcterms:modified xsi:type="dcterms:W3CDTF">2018-07-02T16:01:42Z</dcterms:modified>
</cp:coreProperties>
</file>